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383" r:id="rId3"/>
    <p:sldId id="454" r:id="rId4"/>
    <p:sldId id="455" r:id="rId5"/>
    <p:sldId id="458" r:id="rId6"/>
    <p:sldId id="506" r:id="rId7"/>
    <p:sldId id="498" r:id="rId8"/>
    <p:sldId id="505" r:id="rId9"/>
    <p:sldId id="504" r:id="rId10"/>
    <p:sldId id="500" r:id="rId11"/>
    <p:sldId id="496" r:id="rId12"/>
    <p:sldId id="502" r:id="rId13"/>
    <p:sldId id="495" r:id="rId14"/>
    <p:sldId id="470" r:id="rId15"/>
    <p:sldId id="507" r:id="rId16"/>
    <p:sldId id="474" r:id="rId17"/>
    <p:sldId id="475" r:id="rId18"/>
    <p:sldId id="476" r:id="rId19"/>
    <p:sldId id="479" r:id="rId20"/>
    <p:sldId id="484" r:id="rId21"/>
    <p:sldId id="480" r:id="rId22"/>
    <p:sldId id="477" r:id="rId23"/>
    <p:sldId id="481" r:id="rId24"/>
    <p:sldId id="482" r:id="rId25"/>
    <p:sldId id="483" r:id="rId26"/>
    <p:sldId id="485" r:id="rId27"/>
    <p:sldId id="486" r:id="rId28"/>
    <p:sldId id="488" r:id="rId29"/>
    <p:sldId id="487" r:id="rId30"/>
    <p:sldId id="489" r:id="rId31"/>
    <p:sldId id="490" r:id="rId32"/>
    <p:sldId id="491" r:id="rId33"/>
    <p:sldId id="492" r:id="rId34"/>
    <p:sldId id="510" r:id="rId35"/>
    <p:sldId id="508" r:id="rId36"/>
    <p:sldId id="509" r:id="rId37"/>
    <p:sldId id="511" r:id="rId38"/>
    <p:sldId id="512" r:id="rId39"/>
    <p:sldId id="403" r:id="rId40"/>
    <p:sldId id="44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863"/>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62" autoAdjust="0"/>
    <p:restoredTop sz="94429"/>
  </p:normalViewPr>
  <p:slideViewPr>
    <p:cSldViewPr snapToGrid="0">
      <p:cViewPr>
        <p:scale>
          <a:sx n="127" d="100"/>
          <a:sy n="127" d="100"/>
        </p:scale>
        <p:origin x="24" y="-11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shingtonpost.com/world/2023/08/28/scale-ai-remotasks-philippines-artificial-intelligenc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qZS50KXjAX0?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www.ibm.com/think/topics/unsupervised-learn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Unsupervised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8180-1A50-876A-419A-2A971D159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381E2-9E55-1726-3F85-1E3BC34E065C}"/>
              </a:ext>
            </a:extLst>
          </p:cNvPr>
          <p:cNvSpPr>
            <a:spLocks noGrp="1"/>
          </p:cNvSpPr>
          <p:nvPr>
            <p:ph type="title"/>
          </p:nvPr>
        </p:nvSpPr>
        <p:spPr/>
        <p:txBody>
          <a:bodyPr/>
          <a:lstStyle/>
          <a:p>
            <a:r>
              <a:rPr lang="en-PH" dirty="0"/>
              <a:t>Why do we need to use unlabeled data?</a:t>
            </a:r>
          </a:p>
        </p:txBody>
      </p:sp>
      <p:sp>
        <p:nvSpPr>
          <p:cNvPr id="3" name="Content Placeholder 2">
            <a:extLst>
              <a:ext uri="{FF2B5EF4-FFF2-40B4-BE49-F238E27FC236}">
                <a16:creationId xmlns:a16="http://schemas.microsoft.com/office/drawing/2014/main" id="{D6DDB6FB-2B2A-DFCA-7061-5B7A62274144}"/>
              </a:ext>
            </a:extLst>
          </p:cNvPr>
          <p:cNvSpPr>
            <a:spLocks noGrp="1"/>
          </p:cNvSpPr>
          <p:nvPr>
            <p:ph idx="1"/>
          </p:nvPr>
        </p:nvSpPr>
        <p:spPr>
          <a:xfrm>
            <a:off x="838200" y="2286869"/>
            <a:ext cx="6271260" cy="4351338"/>
          </a:xfrm>
        </p:spPr>
        <p:txBody>
          <a:bodyPr/>
          <a:lstStyle/>
          <a:p>
            <a:pPr marL="0" indent="0">
              <a:buNone/>
            </a:pPr>
            <a:r>
              <a:rPr lang="en-PH" dirty="0"/>
              <a:t>Unfortunately, companies exploit people from the global south and pay these unregulated workers at extremely low rates or sometimes do not pay them at all.</a:t>
            </a:r>
          </a:p>
        </p:txBody>
      </p:sp>
      <p:pic>
        <p:nvPicPr>
          <p:cNvPr id="5" name="Picture 4" descr="A group of people sitting at computers&#10;&#10;AI-generated content may be incorrect.">
            <a:extLst>
              <a:ext uri="{FF2B5EF4-FFF2-40B4-BE49-F238E27FC236}">
                <a16:creationId xmlns:a16="http://schemas.microsoft.com/office/drawing/2014/main" id="{AD96BCED-9208-A376-7055-9E30ED2A96DD}"/>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359717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computers&#10;&#10;AI-generated content may be incorrect.">
            <a:extLst>
              <a:ext uri="{FF2B5EF4-FFF2-40B4-BE49-F238E27FC236}">
                <a16:creationId xmlns:a16="http://schemas.microsoft.com/office/drawing/2014/main" id="{97D8091A-6910-9DE0-8E27-12B161FD3355}"/>
              </a:ext>
            </a:extLst>
          </p:cNvPr>
          <p:cNvPicPr>
            <a:picLocks noChangeAspect="1"/>
          </p:cNvPicPr>
          <p:nvPr/>
        </p:nvPicPr>
        <p:blipFill>
          <a:blip r:embed="rId2"/>
          <a:stretch>
            <a:fillRect/>
          </a:stretch>
        </p:blipFill>
        <p:spPr>
          <a:xfrm>
            <a:off x="0" y="0"/>
            <a:ext cx="12192000" cy="6069548"/>
          </a:xfrm>
          <a:prstGeom prst="rect">
            <a:avLst/>
          </a:prstGeom>
        </p:spPr>
      </p:pic>
      <p:sp>
        <p:nvSpPr>
          <p:cNvPr id="7" name="TextBox 6">
            <a:extLst>
              <a:ext uri="{FF2B5EF4-FFF2-40B4-BE49-F238E27FC236}">
                <a16:creationId xmlns:a16="http://schemas.microsoft.com/office/drawing/2014/main" id="{04A2D4B3-7BF1-F0FE-7E7A-36CA6CBF0CC6}"/>
              </a:ext>
            </a:extLst>
          </p:cNvPr>
          <p:cNvSpPr txBox="1"/>
          <p:nvPr/>
        </p:nvSpPr>
        <p:spPr>
          <a:xfrm>
            <a:off x="742950" y="6303109"/>
            <a:ext cx="10706099" cy="646331"/>
          </a:xfrm>
          <a:prstGeom prst="rect">
            <a:avLst/>
          </a:prstGeom>
          <a:noFill/>
        </p:spPr>
        <p:txBody>
          <a:bodyPr wrap="square">
            <a:spAutoFit/>
          </a:bodyPr>
          <a:lstStyle/>
          <a:p>
            <a:r>
              <a:rPr lang="en-PH" dirty="0">
                <a:hlinkClick r:id="rId3"/>
              </a:rPr>
              <a:t>https://www.washingtonpost.com/world/2023/08/28/scale-ai-remotasks-philippines-artificial-intelligence/</a:t>
            </a:r>
            <a:endParaRPr lang="en-PH" dirty="0"/>
          </a:p>
          <a:p>
            <a:endParaRPr lang="en-PH" dirty="0"/>
          </a:p>
        </p:txBody>
      </p:sp>
    </p:spTree>
    <p:extLst>
      <p:ext uri="{BB962C8B-B14F-4D97-AF65-F5344CB8AC3E}">
        <p14:creationId xmlns:p14="http://schemas.microsoft.com/office/powerpoint/2010/main" val="421658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9219-5850-986F-72AC-F913FEE892C2}"/>
              </a:ext>
            </a:extLst>
          </p:cNvPr>
          <p:cNvSpPr>
            <a:spLocks noGrp="1"/>
          </p:cNvSpPr>
          <p:nvPr>
            <p:ph type="title"/>
          </p:nvPr>
        </p:nvSpPr>
        <p:spPr/>
        <p:txBody>
          <a:bodyPr/>
          <a:lstStyle/>
          <a:p>
            <a:r>
              <a:rPr lang="en-US" dirty="0"/>
              <a:t>The human cost of training AI</a:t>
            </a:r>
            <a:endParaRPr lang="en-PH" dirty="0"/>
          </a:p>
        </p:txBody>
      </p:sp>
      <p:pic>
        <p:nvPicPr>
          <p:cNvPr id="4" name="Online Media 3" title="Training AI takes heavy toll on Kenyans working for $2 an hour | 60 Minutes">
            <a:hlinkClick r:id="" action="ppaction://media"/>
            <a:extLst>
              <a:ext uri="{FF2B5EF4-FFF2-40B4-BE49-F238E27FC236}">
                <a16:creationId xmlns:a16="http://schemas.microsoft.com/office/drawing/2014/main" id="{F4E9DD94-76AA-76BD-FC5C-6854B25627CE}"/>
              </a:ext>
            </a:extLst>
          </p:cNvPr>
          <p:cNvPicPr>
            <a:picLocks noRot="1" noChangeAspect="1"/>
          </p:cNvPicPr>
          <p:nvPr>
            <a:videoFile r:link="rId1"/>
          </p:nvPr>
        </p:nvPicPr>
        <p:blipFill>
          <a:blip r:embed="rId3"/>
          <a:stretch>
            <a:fillRect/>
          </a:stretch>
        </p:blipFill>
        <p:spPr>
          <a:xfrm>
            <a:off x="2273000" y="1880316"/>
            <a:ext cx="7646000" cy="4320000"/>
          </a:xfrm>
          <a:prstGeom prst="rect">
            <a:avLst/>
          </a:prstGeom>
        </p:spPr>
      </p:pic>
    </p:spTree>
    <p:extLst>
      <p:ext uri="{BB962C8B-B14F-4D97-AF65-F5344CB8AC3E}">
        <p14:creationId xmlns:p14="http://schemas.microsoft.com/office/powerpoint/2010/main" val="13294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BD78-DBAA-B947-D599-F54B38F114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EA8724-E9A4-2BB6-E3AA-81AA17629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1F967EED-DBAD-7E29-37AB-DE5288082D4E}"/>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30DCC440-9C99-A4EB-5B47-832F63C68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1DACECA1-00B2-4F36-4072-834340CC4CC8}"/>
                </a:ext>
              </a:extLst>
            </p:cNvPr>
            <p:cNvSpPr txBox="1"/>
            <p:nvPr/>
          </p:nvSpPr>
          <p:spPr>
            <a:xfrm>
              <a:off x="6801366" y="2779097"/>
              <a:ext cx="4054259" cy="960024"/>
            </a:xfrm>
            <a:prstGeom prst="rect">
              <a:avLst/>
            </a:prstGeom>
            <a:noFill/>
          </p:spPr>
          <p:txBody>
            <a:bodyPr wrap="square" rtlCol="0">
              <a:spAutoFit/>
            </a:bodyPr>
            <a:lstStyle/>
            <a:p>
              <a:r>
                <a:rPr lang="en-PH" sz="3200" dirty="0">
                  <a:solidFill>
                    <a:schemeClr val="bg1"/>
                  </a:solidFill>
                </a:rPr>
                <a:t>If the data is unlabeled, how will the model learn?</a:t>
              </a:r>
            </a:p>
          </p:txBody>
        </p:sp>
      </p:grpSp>
    </p:spTree>
    <p:extLst>
      <p:ext uri="{BB962C8B-B14F-4D97-AF65-F5344CB8AC3E}">
        <p14:creationId xmlns:p14="http://schemas.microsoft.com/office/powerpoint/2010/main" val="41551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602A4B-2F7D-7F75-8849-4DB24AE577F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484174F-98FB-CD30-9A1B-6B296D577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0DEB9FB7-3251-9BEB-3373-3FAEE30B8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992544DD-F9CF-2910-3CD4-ACE68FAB3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2A26A015-310B-57ED-CC56-9A848091E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DF025E64-80A3-E1F7-8F23-3A6B8D41D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sp>
        <p:nvSpPr>
          <p:cNvPr id="2" name="Title 1">
            <a:extLst>
              <a:ext uri="{FF2B5EF4-FFF2-40B4-BE49-F238E27FC236}">
                <a16:creationId xmlns:a16="http://schemas.microsoft.com/office/drawing/2014/main" id="{7CCA8433-76CC-00E2-5E1A-74209A05F2B0}"/>
              </a:ext>
            </a:extLst>
          </p:cNvPr>
          <p:cNvSpPr txBox="1">
            <a:spLocks/>
          </p:cNvSpPr>
          <p:nvPr/>
        </p:nvSpPr>
        <p:spPr>
          <a:xfrm>
            <a:off x="1524000" y="3868903"/>
            <a:ext cx="9144000" cy="12691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if we have an </a:t>
            </a:r>
            <a:r>
              <a:rPr lang="en-PH" sz="2500" b="1" dirty="0"/>
              <a:t>unlabeled dataset </a:t>
            </a:r>
            <a:r>
              <a:rPr lang="en-PH" sz="2500" dirty="0"/>
              <a:t>of images of animals and we would like train a model that classifies if an animal is a </a:t>
            </a:r>
            <a:r>
              <a:rPr lang="en-PH" sz="2500" b="1" dirty="0"/>
              <a:t>bird, a reptile</a:t>
            </a:r>
            <a:r>
              <a:rPr lang="en-PH" sz="2500" dirty="0"/>
              <a:t> or a </a:t>
            </a:r>
            <a:r>
              <a:rPr lang="en-PH" sz="2500" b="1" dirty="0"/>
              <a:t>mammal</a:t>
            </a:r>
          </a:p>
        </p:txBody>
      </p:sp>
      <p:pic>
        <p:nvPicPr>
          <p:cNvPr id="3" name="Picture 2" descr="A cartoon of a green lizard&#10;&#10;AI-generated content may be incorrect.">
            <a:extLst>
              <a:ext uri="{FF2B5EF4-FFF2-40B4-BE49-F238E27FC236}">
                <a16:creationId xmlns:a16="http://schemas.microsoft.com/office/drawing/2014/main" id="{DB85395A-0452-2EF8-A51D-EBD1BCE8CE7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CF3EDEC-706D-649F-3B46-AC15EE1F6D31}"/>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AA648BB-1678-1578-E848-797BB9AB3A7E}"/>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7753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7D701C-ADFF-9770-3FC7-7673E85B039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7CD0783C-854D-D6CC-5E83-8152E567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903C67B2-CC98-D73B-9F3D-E045FDC7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AE9447CD-F447-7527-F4AE-F41096E15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6216FB51-CBAB-6026-EFD3-A9E9DC419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628D8603-324F-B901-D8AF-A509253BA0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A7914BE7-AFA0-FA9B-8B57-52E58B3BEE5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E43DECCD-FC52-C458-3A78-611AD7D1F8B2}"/>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2EAF34D-44F2-B16B-FF1E-999D90F43290}"/>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D127E01D-1F8C-1B2A-1BDD-03F27A3CB2F5}"/>
              </a:ext>
            </a:extLst>
          </p:cNvPr>
          <p:cNvSpPr txBox="1">
            <a:spLocks/>
          </p:cNvSpPr>
          <p:nvPr/>
        </p:nvSpPr>
        <p:spPr>
          <a:xfrm>
            <a:off x="1523554" y="4770120"/>
            <a:ext cx="9144000"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Since our data is unlabeled and we do not have a way of knowing what class they belong to..</a:t>
            </a:r>
          </a:p>
        </p:txBody>
      </p:sp>
    </p:spTree>
    <p:extLst>
      <p:ext uri="{BB962C8B-B14F-4D97-AF65-F5344CB8AC3E}">
        <p14:creationId xmlns:p14="http://schemas.microsoft.com/office/powerpoint/2010/main" val="76125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DBD140F-F776-0CC8-9BBF-356DA999C811}"/>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A260AFD-1EA9-21B3-E4DD-CBA5BA0FD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0F0ECD7-1E6D-DA6B-C8F4-E79DD0E8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A3D7F497-326C-5144-51CD-9FFC6AD3B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6DFBD335-BE46-965A-BB91-40AAB5791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8FB9380E-668C-0469-8F9D-40B63AFB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C2BE3DA-6DE4-092E-9A69-31195366706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56AA818-C0D1-5E54-E894-B520FA6EE34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78E753F2-8D2D-E6C1-5390-C0E4DB139AF4}"/>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AE23D722-0D76-DBBA-742B-1C7DF43BCFC9}"/>
              </a:ext>
            </a:extLst>
          </p:cNvPr>
          <p:cNvSpPr txBox="1">
            <a:spLocks/>
          </p:cNvSpPr>
          <p:nvPr/>
        </p:nvSpPr>
        <p:spPr>
          <a:xfrm>
            <a:off x="1823107" y="4770120"/>
            <a:ext cx="8544894"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could start by </a:t>
            </a:r>
            <a:r>
              <a:rPr lang="en-PH" sz="2500" b="1" dirty="0">
                <a:solidFill>
                  <a:srgbClr val="00B050"/>
                </a:solidFill>
              </a:rPr>
              <a:t>finding features </a:t>
            </a:r>
            <a:r>
              <a:rPr lang="en-PH" sz="2500" dirty="0"/>
              <a:t>that the animals may have in common.</a:t>
            </a:r>
          </a:p>
        </p:txBody>
      </p:sp>
    </p:spTree>
    <p:extLst>
      <p:ext uri="{BB962C8B-B14F-4D97-AF65-F5344CB8AC3E}">
        <p14:creationId xmlns:p14="http://schemas.microsoft.com/office/powerpoint/2010/main" val="275491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8570502-F09A-D044-BA11-F03DCE99A215}"/>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62E961E-DD01-A5B0-F452-6648AEBF1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BB86D2AF-CE37-F65B-FEE5-BC6DC5C3A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BDB9848-C381-9C28-89D1-A5F2A82A6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3D45FDB3-D6C9-7094-270D-C9E622C5A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6823B10-36ED-B15B-3A22-9DE5ACF0D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5B21D5D-50B1-DE71-0329-E5DCB9D8B31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F757A129-88EF-2558-E02D-6727A3D29710}"/>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34EF7CD-0A6B-B21A-4086-1FDDC5228F8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9F88B315-A278-4A01-C73C-13F582C58443}"/>
              </a:ext>
            </a:extLst>
          </p:cNvPr>
          <p:cNvSpPr txBox="1">
            <a:spLocks/>
          </p:cNvSpPr>
          <p:nvPr/>
        </p:nvSpPr>
        <p:spPr>
          <a:xfrm>
            <a:off x="1523554" y="4389120"/>
            <a:ext cx="944924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since all birds have </a:t>
            </a:r>
            <a:r>
              <a:rPr lang="en-PH" sz="2500" b="1" dirty="0"/>
              <a:t>beaks</a:t>
            </a:r>
            <a:r>
              <a:rPr lang="en-PH" sz="2500" dirty="0"/>
              <a:t> and </a:t>
            </a:r>
            <a:r>
              <a:rPr lang="en-PH" sz="2500" b="1" dirty="0"/>
              <a:t>feathers</a:t>
            </a:r>
            <a:r>
              <a:rPr lang="en-PH" sz="2500" dirty="0"/>
              <a:t>, we can start looking at each image and see if some images have beaks and feathers. </a:t>
            </a:r>
          </a:p>
        </p:txBody>
      </p:sp>
    </p:spTree>
    <p:extLst>
      <p:ext uri="{BB962C8B-B14F-4D97-AF65-F5344CB8AC3E}">
        <p14:creationId xmlns:p14="http://schemas.microsoft.com/office/powerpoint/2010/main" val="803451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8B01CE-109D-27D8-8ECA-592EDFE48FC2}"/>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56BD970-B90F-7E47-F878-D3945A6B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6C2F7B7-D9C5-C65E-BA76-9C96E1ED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205DCF4F-4586-C977-944A-6E9586B6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91D01898-D936-5E8F-15EF-1448BABF8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EC950196-88EE-6DCB-CF75-04122AFCC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A1153DB-B36C-37FA-9DCE-58FADB8486D9}"/>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91FF88A-C8C5-D867-95ED-34C659F4B5E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2B1B5EB2-7A4C-3F13-019A-01D3B2C44F05}"/>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B56572EA-96F4-BE2C-3BA2-2636E05978D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these features, we group them together </a:t>
            </a:r>
          </a:p>
        </p:txBody>
      </p:sp>
    </p:spTree>
    <p:extLst>
      <p:ext uri="{BB962C8B-B14F-4D97-AF65-F5344CB8AC3E}">
        <p14:creationId xmlns:p14="http://schemas.microsoft.com/office/powerpoint/2010/main" val="384212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A29EBA-2D9B-244B-C947-FD36C1DDAAC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C41244E-F6E1-0D0D-ACB5-B601E12F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EAE329D0-F7A7-9498-D88F-E5D66BBB7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D4449FD0-7E08-1E45-ADD1-C3197BBD4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8A0D8A6-E00F-226A-5B84-7EA18D468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29E5CFF0-07A8-A0B7-2056-50EF9AF8FB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FEA09C6-F454-2B63-B3AD-E30500131AC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AA928E0-82BE-923A-CE74-7BDAD9A39DF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2126E0C-763F-DD6D-0579-0D635D5E9A3D}"/>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31812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a:t>
            </a:r>
            <a:r>
              <a:rPr lang="en-US" sz="3500" b="1" dirty="0"/>
              <a:t>Supervised vs Unsupervised Learning</a:t>
            </a:r>
          </a:p>
          <a:p>
            <a:pPr algn="l">
              <a:buFont typeface="Wingdings" pitchFamily="2" charset="2"/>
              <a:buChar char="Ø"/>
            </a:pPr>
            <a:r>
              <a:rPr lang="en-US" sz="3500" b="1" dirty="0">
                <a:solidFill>
                  <a:schemeClr val="bg2">
                    <a:lumMod val="90000"/>
                  </a:schemeClr>
                </a:solidFill>
              </a:rPr>
              <a:t> How unsupervised Learning works</a:t>
            </a:r>
          </a:p>
          <a:p>
            <a:pPr algn="l">
              <a:buFont typeface="Wingdings" pitchFamily="2" charset="2"/>
              <a:buChar char="Ø"/>
            </a:pPr>
            <a:r>
              <a:rPr lang="en-US" sz="3500" b="1" dirty="0">
                <a:solidFill>
                  <a:schemeClr val="bg2">
                    <a:lumMod val="90000"/>
                  </a:schemeClr>
                </a:solidFill>
              </a:rPr>
              <a:t> Approaches of Unsupervised Learning</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D17A5F-2402-E4E0-1C9A-61D48EE876C7}"/>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F7B6A2CE-4EC5-B2B4-7966-F94C7D946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866AAA5-1B0A-C1C3-7240-9459C1C2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8E79C2F4-6BAA-A1B7-1585-B11AFA3B8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9A23B4D-8C03-D553-13E9-D327201E6B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1BA9628E-5C77-CF8A-929F-FB516D172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80BF6F8-C933-B30E-42C2-F305B02E3DE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6C62A5E-194C-85C9-9046-4ABE3B4CEF4C}"/>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0CC11875-9C83-298B-965C-A739C0DC356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020FFE8A-0CD2-B5E3-9875-B19124307A9B}"/>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Next, since reptiles have </a:t>
            </a:r>
            <a:r>
              <a:rPr lang="en-PH" sz="2500" b="1" dirty="0"/>
              <a:t>scales</a:t>
            </a:r>
            <a:r>
              <a:rPr lang="en-PH" sz="2500" dirty="0"/>
              <a:t>, we look at each image and check if they have this feature.</a:t>
            </a:r>
          </a:p>
        </p:txBody>
      </p:sp>
    </p:spTree>
    <p:extLst>
      <p:ext uri="{BB962C8B-B14F-4D97-AF65-F5344CB8AC3E}">
        <p14:creationId xmlns:p14="http://schemas.microsoft.com/office/powerpoint/2010/main" val="395256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DC36BA-2C3E-4223-0794-3B8EFFCA4EF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F653B10-7E1E-2D06-E402-DE735EAFD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10AFE952-740D-A7D8-6543-041F0E1B7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BE1E7C9F-2BE8-0115-C862-F58DF17CC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715AF1B9-141C-4E4D-8E55-C6B4E7EB6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3D4B3CBD-027B-9C53-DBB4-8A9193532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55CBD5C-AA85-8F3B-0710-456AA4B24C0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DC3630BB-9B14-778D-1A4A-CD59FF86B11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CD0C76D-822F-97F4-F5E1-5BE3CD62927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B3DAE3D5-DE07-D3CB-0484-36EBFCDA9B9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123601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4F746C-B8B9-796E-D939-FB203756DB2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FD0DAD0-1518-A833-46EF-43F47B0E8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AACB3BE-2659-7B44-BB84-76E8668D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4C92B0B1-1F12-455C-7AEA-3D1C60CEC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1E626880-5FC2-D430-B5D2-E4398B596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923835EB-C52A-B9F4-6F5D-61B024794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485CD1F-D47A-4C62-859E-8BBD6728905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B5E75CF-A527-7050-8897-7D9381F6224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C28F99ED-20E7-E120-BD15-122AB69479B0}"/>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108237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0FE73E-5D59-6E66-056B-B12955D06BE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9A23022-84A5-2F9B-EAB8-8571E7899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A6072214-D2EF-1D03-3D53-6644DC011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9F39971-883D-8ED2-9A7D-BBE361DD3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CFB1540-6559-2F9B-58D8-F8AD9790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3514227-2A48-0AE8-8613-8252EC7A6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6E0E4F2-4551-2CF7-FD59-DFCE348D3C9D}"/>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DF4C96E-3933-D347-4D4E-E643D81AB27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F668C57-124E-9EA6-F82A-E8FED617E670}"/>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9E20D441-33E6-3564-D7FA-C340C84C4015}"/>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since mammals all have </a:t>
            </a:r>
            <a:r>
              <a:rPr lang="en-PH" sz="2500" b="1" dirty="0"/>
              <a:t>fur</a:t>
            </a:r>
            <a:r>
              <a:rPr lang="en-PH" sz="2500" dirty="0"/>
              <a:t>, we look at each image and check if they have this feature.</a:t>
            </a:r>
          </a:p>
        </p:txBody>
      </p:sp>
    </p:spTree>
    <p:extLst>
      <p:ext uri="{BB962C8B-B14F-4D97-AF65-F5344CB8AC3E}">
        <p14:creationId xmlns:p14="http://schemas.microsoft.com/office/powerpoint/2010/main" val="62775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056E42-9055-FAA3-F54D-7942DBF06E9D}"/>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0C5DEF8-669B-76C7-B916-A50E76CB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9BEA9283-B335-D087-323B-7082B9D46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F80E57C3-096E-E9AA-25F0-284A7A96D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5440B915-590F-BBFD-EBB3-DE1069333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65ADD90A-280C-5C8A-C800-09578439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4BBA6A1-9EBC-07DB-04F0-7DF2C3E4B26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CEFA26F-DA44-63DC-EA14-1E659358423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1E1D470-EB9C-1BC3-5AA5-208C3F48AC0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69BDDC74-C336-BC2B-8255-BEA1AE4B4FE8}"/>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4029100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5347F2-FE98-9E63-3959-BC211D1D002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C1E8713-35A9-B8B9-4D4A-EA72D801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2498B17-AECC-4D75-654A-28BF6BAAB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754EF11-BE09-385C-5578-A9EBDBE3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B22AC025-B382-6B8B-5B14-BAE820BF3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4C8C92D8-81F9-D931-CBE3-DD3B96164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33A26A0-603E-F700-4E1D-C642C21FFE4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DFAB036-A33E-9F43-03A4-627DEB04ACE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C9C5DE3-6493-DD7D-47B6-CDC69FAC567B}"/>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3A7B7219-FB5F-364B-63F2-E5FF8C77ED98}"/>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2F0B696A-5F6E-D9C5-3187-2989DF58B5B5}"/>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58389D03-BAC1-E9D7-8483-F3D91C3D7525}"/>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9" name="Title 1">
            <a:extLst>
              <a:ext uri="{FF2B5EF4-FFF2-40B4-BE49-F238E27FC236}">
                <a16:creationId xmlns:a16="http://schemas.microsoft.com/office/drawing/2014/main" id="{480CF6A9-5595-4D61-1797-5D8B68CA953D}"/>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55769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21422BD-816B-3AEA-FBDD-17CF893934D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3BC25CA-C1E8-F97E-0AE5-687C1E6B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CA98F72-BE9D-0C82-C9A7-35F89712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656523B0-8C4A-F0BC-2A4F-51BCF0E89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F6657D1-5BE1-5EFB-31E2-8C586C507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CE4EA99B-3B16-89A5-A557-B777E78F1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F949BA2A-3223-6993-8DB0-6A907E0A79C6}"/>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58164EB-8D14-2078-CCB2-CA44EDE23B8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1C65713A-01CA-EF3D-A866-513870E4D5C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4AD757AC-7230-2A4B-9B0B-79F23B37E6A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A7BCE06-0749-0951-DC8A-062AF2024157}"/>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38EAF1B-3516-A82C-3651-85CE0278E43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E53CFE8B-A48B-A172-655C-F0321EB6649D}"/>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E27BE5C-D597-DC6E-F6FF-EF0E131577B2}"/>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F299012-693E-2A3E-86E0-14FFD1445680}"/>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AE607450-CAF0-5427-B79F-C5E6920B8E70}"/>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68722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841EE12-85D9-AEA7-A676-B0C8EBA08DF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3DCC24B-377C-35EC-9523-089745446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6D2C2BF2-62EC-0817-57DC-153C6C574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49C3645-4BBF-752E-7478-E84CC1B07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DABEC889-E910-0D81-EDCB-F54A3AD19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3BC95CE-B214-7475-E980-3EDD66FFB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FD265A7-3A21-C70F-9B48-63C1883A1BF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72A93467-822D-C55E-8B58-B54A93A29E84}"/>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7D78065-FD81-B296-1CCD-970CE1BCE53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B269CFF1-B195-23DB-EB90-199D756B7526}"/>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20573B2-4412-F8C8-DE9F-873E342AAE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15D32995-9754-1A84-DC86-A9305E9AEB29}"/>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43A70B7-583A-29AD-0780-62392F30EA85}"/>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9D369CE4-F381-EB6D-402A-A57FFBA654E1}"/>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5D301F73-F1E6-BB8D-5631-183691E01DD3}"/>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63C16CF7-2038-9E8D-F745-7BB398CCD0A5}"/>
              </a:ext>
            </a:extLst>
          </p:cNvPr>
          <p:cNvSpPr txBox="1">
            <a:spLocks/>
          </p:cNvSpPr>
          <p:nvPr/>
        </p:nvSpPr>
        <p:spPr>
          <a:xfrm>
            <a:off x="1504782" y="4908683"/>
            <a:ext cx="9182435" cy="4334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This process of grouping similar objects together is called </a:t>
            </a:r>
            <a:r>
              <a:rPr lang="en-PH" sz="2500" b="1" dirty="0">
                <a:solidFill>
                  <a:srgbClr val="0070C0"/>
                </a:solidFill>
              </a:rPr>
              <a:t>clustering</a:t>
            </a:r>
          </a:p>
        </p:txBody>
      </p:sp>
    </p:spTree>
    <p:extLst>
      <p:ext uri="{BB962C8B-B14F-4D97-AF65-F5344CB8AC3E}">
        <p14:creationId xmlns:p14="http://schemas.microsoft.com/office/powerpoint/2010/main" val="201527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0CD66A-C3D4-6D99-2F2A-38DE343A393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6390EFBA-8E97-CD67-E67A-E95C5833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700E012D-6E2C-8005-6D31-AADAF2232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0D456F6D-0D35-5C7D-2610-9BCFE6355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C4EA021A-02F7-A7AF-2641-1DCF28428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6ADAA1EC-4084-83CF-6C87-3B624A8851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2415CE9-9F57-06CD-9CE6-7FE8C5E0109F}"/>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EFB62C7-3ED0-C26D-B5C2-9CF58DCC6656}"/>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2B91C4A-2254-BC88-6933-896C44DD4C3A}"/>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51215E10-8B20-C051-E8A5-2A260A46D52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4804E15-BE20-4CB0-81F6-9D013EE7CE74}"/>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C3373AC4-B293-BBFE-8745-5721F904ECF7}"/>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D86A2B11-00BF-0371-02D6-1C07B318CF61}"/>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06743F21-CBA9-92B2-D41C-B3F36EFBFD4E}"/>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60B9FE8D-16BE-6CF5-329D-34BCF2869FD3}"/>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58D3722E-5B96-C2C5-2E7E-B9CA7D978476}"/>
              </a:ext>
            </a:extLst>
          </p:cNvPr>
          <p:cNvSpPr txBox="1">
            <a:spLocks/>
          </p:cNvSpPr>
          <p:nvPr/>
        </p:nvSpPr>
        <p:spPr>
          <a:xfrm>
            <a:off x="2302331" y="4719151"/>
            <a:ext cx="7587337" cy="5116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In clustering, a group of similar objects is called a </a:t>
            </a:r>
            <a:r>
              <a:rPr lang="en-PH" sz="2500" b="1" dirty="0">
                <a:solidFill>
                  <a:srgbClr val="0070C0"/>
                </a:solidFill>
              </a:rPr>
              <a:t>cluster</a:t>
            </a:r>
            <a:r>
              <a:rPr lang="en-PH" sz="2500" dirty="0"/>
              <a:t>. </a:t>
            </a:r>
          </a:p>
        </p:txBody>
      </p:sp>
    </p:spTree>
    <p:extLst>
      <p:ext uri="{BB962C8B-B14F-4D97-AF65-F5344CB8AC3E}">
        <p14:creationId xmlns:p14="http://schemas.microsoft.com/office/powerpoint/2010/main" val="13565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12D260-4170-9FBB-1F06-06AB2E6B451B}"/>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437E6D0B-F371-6315-23FD-480881B39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EB95C0A-E43A-9128-2BE0-6B10A6716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8479A8C-FB41-B4EE-E9CF-871FCCDE2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FF2765F9-8565-16E1-2190-015BE2F71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6E0C37C-FDAB-26A1-FD73-53E87D408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32AAFD3C-89BB-11E2-3C83-376290B8E7F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53225B8-3290-62A7-60C7-109E6F466AE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082CAA8-AD9A-85B7-94C5-91010348920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C322431D-82A9-6367-0624-0DADAC4A2DF1}"/>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0096B46-17AB-1F7D-BA9A-9C0E121398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25D8FB3-24C1-B2D7-52A4-E687213BE49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78CA614B-D1BB-6AAD-339D-2D95F929E84B}"/>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CA3D6FBC-D0B0-D61A-7961-FD018550EAE1}"/>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125253A8-84E7-3DBB-C41B-02C1D7116B85}"/>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F84901EE-2569-F30A-DB88-2E7976864F33}"/>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Similar objects are grouped into </a:t>
            </a:r>
            <a:r>
              <a:rPr lang="en-PH" sz="2500" b="1" dirty="0">
                <a:solidFill>
                  <a:srgbClr val="0070C0"/>
                </a:solidFill>
              </a:rPr>
              <a:t>one cluster </a:t>
            </a:r>
            <a:r>
              <a:rPr lang="en-PH" sz="2500" dirty="0"/>
              <a:t>and are different from objects in </a:t>
            </a:r>
            <a:r>
              <a:rPr lang="en-PH" sz="2500" b="1" dirty="0">
                <a:solidFill>
                  <a:srgbClr val="0070C0"/>
                </a:solidFill>
              </a:rPr>
              <a:t>another cluster</a:t>
            </a:r>
            <a:r>
              <a:rPr lang="en-PH" sz="2500" dirty="0"/>
              <a:t>.</a:t>
            </a:r>
          </a:p>
        </p:txBody>
      </p:sp>
    </p:spTree>
    <p:extLst>
      <p:ext uri="{BB962C8B-B14F-4D97-AF65-F5344CB8AC3E}">
        <p14:creationId xmlns:p14="http://schemas.microsoft.com/office/powerpoint/2010/main" val="252741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7BAEC-99F6-C09D-6EA9-FD7B611832E1}"/>
              </a:ext>
            </a:extLst>
          </p:cNvPr>
          <p:cNvGrpSpPr/>
          <p:nvPr/>
        </p:nvGrpSpPr>
        <p:grpSpPr>
          <a:xfrm>
            <a:off x="1676373" y="1703640"/>
            <a:ext cx="3833157" cy="4269600"/>
            <a:chOff x="71719" y="1860207"/>
            <a:chExt cx="3833157" cy="2820931"/>
          </a:xfrm>
        </p:grpSpPr>
        <p:pic>
          <p:nvPicPr>
            <p:cNvPr id="3" name="Picture 2">
              <a:extLst>
                <a:ext uri="{FF2B5EF4-FFF2-40B4-BE49-F238E27FC236}">
                  <a16:creationId xmlns:a16="http://schemas.microsoft.com/office/drawing/2014/main" id="{3E63B61C-4ECA-FBA7-5D5B-51FDEAD97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9" y="1860207"/>
              <a:ext cx="3833157" cy="2221200"/>
            </a:xfrm>
            <a:prstGeom prst="rect">
              <a:avLst/>
            </a:prstGeom>
          </p:spPr>
        </p:pic>
        <p:sp>
          <p:nvSpPr>
            <p:cNvPr id="4" name="TextBox 3">
              <a:extLst>
                <a:ext uri="{FF2B5EF4-FFF2-40B4-BE49-F238E27FC236}">
                  <a16:creationId xmlns:a16="http://schemas.microsoft.com/office/drawing/2014/main" id="{59DC78D7-4DA9-8DF3-AFC8-BDA20DAB3E98}"/>
                </a:ext>
              </a:extLst>
            </p:cNvPr>
            <p:cNvSpPr txBox="1"/>
            <p:nvPr/>
          </p:nvSpPr>
          <p:spPr>
            <a:xfrm>
              <a:off x="448066" y="4173307"/>
              <a:ext cx="3082703" cy="507831"/>
            </a:xfrm>
            <a:prstGeom prst="rect">
              <a:avLst/>
            </a:prstGeom>
            <a:noFill/>
          </p:spPr>
          <p:txBody>
            <a:bodyPr wrap="none" rtlCol="0">
              <a:spAutoFit/>
            </a:bodyPr>
            <a:lstStyle/>
            <a:p>
              <a:r>
                <a:rPr lang="en-US" sz="2700" b="1" dirty="0"/>
                <a:t>Supervised Learning</a:t>
              </a:r>
            </a:p>
          </p:txBody>
        </p:sp>
      </p:grpSp>
      <p:grpSp>
        <p:nvGrpSpPr>
          <p:cNvPr id="5" name="Group 4">
            <a:extLst>
              <a:ext uri="{FF2B5EF4-FFF2-40B4-BE49-F238E27FC236}">
                <a16:creationId xmlns:a16="http://schemas.microsoft.com/office/drawing/2014/main" id="{F57B2FAE-B913-E461-61B0-DCA6A3388B1F}"/>
              </a:ext>
            </a:extLst>
          </p:cNvPr>
          <p:cNvGrpSpPr/>
          <p:nvPr/>
        </p:nvGrpSpPr>
        <p:grpSpPr>
          <a:xfrm>
            <a:off x="7132938" y="1699569"/>
            <a:ext cx="3733800" cy="4273671"/>
            <a:chOff x="4229100" y="1872907"/>
            <a:chExt cx="3733800" cy="2808231"/>
          </a:xfrm>
        </p:grpSpPr>
        <p:pic>
          <p:nvPicPr>
            <p:cNvPr id="6" name="Picture 5">
              <a:extLst>
                <a:ext uri="{FF2B5EF4-FFF2-40B4-BE49-F238E27FC236}">
                  <a16:creationId xmlns:a16="http://schemas.microsoft.com/office/drawing/2014/main" id="{0349132A-D02D-D925-8171-09FBF52D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1872907"/>
              <a:ext cx="3733800" cy="2209800"/>
            </a:xfrm>
            <a:prstGeom prst="rect">
              <a:avLst/>
            </a:prstGeom>
          </p:spPr>
        </p:pic>
        <p:sp>
          <p:nvSpPr>
            <p:cNvPr id="7" name="TextBox 6">
              <a:extLst>
                <a:ext uri="{FF2B5EF4-FFF2-40B4-BE49-F238E27FC236}">
                  <a16:creationId xmlns:a16="http://schemas.microsoft.com/office/drawing/2014/main" id="{FAD37EC1-467D-0C60-1ED8-B02F890D9545}"/>
                </a:ext>
              </a:extLst>
            </p:cNvPr>
            <p:cNvSpPr txBox="1"/>
            <p:nvPr/>
          </p:nvSpPr>
          <p:spPr>
            <a:xfrm>
              <a:off x="4361486" y="4173307"/>
              <a:ext cx="3469027" cy="507831"/>
            </a:xfrm>
            <a:prstGeom prst="rect">
              <a:avLst/>
            </a:prstGeom>
            <a:noFill/>
          </p:spPr>
          <p:txBody>
            <a:bodyPr wrap="none" rtlCol="0">
              <a:spAutoFit/>
            </a:bodyPr>
            <a:lstStyle/>
            <a:p>
              <a:r>
                <a:rPr lang="en-US" sz="2700" b="1" dirty="0"/>
                <a:t>Unsupervised Learning</a:t>
              </a:r>
            </a:p>
          </p:txBody>
        </p:sp>
      </p:grpSp>
    </p:spTree>
    <p:extLst>
      <p:ext uri="{BB962C8B-B14F-4D97-AF65-F5344CB8AC3E}">
        <p14:creationId xmlns:p14="http://schemas.microsoft.com/office/powerpoint/2010/main" val="31293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B5FF8A-F51E-9408-71AC-6DB6AF631C6A}"/>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2C996367-9F2F-9822-0FF5-D927D714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8626B5E2-9B04-6207-5CFC-17FDF03F9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814B80DB-6DC4-CC38-56F0-B6746345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279292CD-4EEE-67D8-BA6B-4F590AB16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F30AA848-347B-2B51-7118-F48ED3AD1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46BFD51-4AE6-B124-CE66-484F46355B8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4ABF122-0535-872E-8C6F-558C1A1962D0}"/>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CBF1576-204E-B1B7-9DBC-07A8DC3BF9C7}"/>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7E7AB608-ECC4-3A51-BFBD-4CBFCA00F6F7}"/>
              </a:ext>
            </a:extLst>
          </p:cNvPr>
          <p:cNvSpPr txBox="1"/>
          <p:nvPr/>
        </p:nvSpPr>
        <p:spPr>
          <a:xfrm>
            <a:off x="4942712" y="3425728"/>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D5B6500-B47C-C3AA-264B-4A3D3F9B9B45}"/>
              </a:ext>
            </a:extLst>
          </p:cNvPr>
          <p:cNvSpPr txBox="1"/>
          <p:nvPr/>
        </p:nvSpPr>
        <p:spPr>
          <a:xfrm>
            <a:off x="1677120" y="3462156"/>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F7A2105A-7CEA-1358-E430-2A24D47FF609}"/>
              </a:ext>
            </a:extLst>
          </p:cNvPr>
          <p:cNvSpPr txBox="1"/>
          <p:nvPr/>
        </p:nvSpPr>
        <p:spPr>
          <a:xfrm>
            <a:off x="8648048" y="3434148"/>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53ED6E9-C36C-DF7E-2D5B-F37E77F87FD3}"/>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239FEF2E-4694-8386-797C-62925301973A}"/>
              </a:ext>
            </a:extLst>
          </p:cNvPr>
          <p:cNvSpPr/>
          <p:nvPr/>
        </p:nvSpPr>
        <p:spPr>
          <a:xfrm>
            <a:off x="4389634" y="1181100"/>
            <a:ext cx="3344665" cy="2153988"/>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1CED4CF5-EAD3-AD54-E936-FC46825FBADA}"/>
              </a:ext>
            </a:extLst>
          </p:cNvPr>
          <p:cNvSpPr/>
          <p:nvPr/>
        </p:nvSpPr>
        <p:spPr>
          <a:xfrm>
            <a:off x="8054340" y="494336"/>
            <a:ext cx="2865120" cy="2934664"/>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C851834F-9B07-1870-62CF-A932816732B7}"/>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b="1" dirty="0">
                <a:solidFill>
                  <a:srgbClr val="0070C0"/>
                </a:solidFill>
              </a:rPr>
              <a:t>Clustering</a:t>
            </a:r>
            <a:r>
              <a:rPr lang="en-PH" sz="2500" dirty="0"/>
              <a:t> is one of the main approaches used in supervised learning. </a:t>
            </a:r>
          </a:p>
        </p:txBody>
      </p:sp>
    </p:spTree>
    <p:extLst>
      <p:ext uri="{BB962C8B-B14F-4D97-AF65-F5344CB8AC3E}">
        <p14:creationId xmlns:p14="http://schemas.microsoft.com/office/powerpoint/2010/main" val="185270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8732-6482-266C-1BBE-7DE2425F969F}"/>
              </a:ext>
            </a:extLst>
          </p:cNvPr>
          <p:cNvSpPr txBox="1">
            <a:spLocks/>
          </p:cNvSpPr>
          <p:nvPr/>
        </p:nvSpPr>
        <p:spPr>
          <a:xfrm>
            <a:off x="1820117" y="541020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r>
              <a:rPr lang="en-PH" sz="2500" dirty="0"/>
              <a:t> and </a:t>
            </a:r>
            <a:r>
              <a:rPr lang="en-PH" sz="2500" b="1" dirty="0"/>
              <a:t>association rule learning</a:t>
            </a:r>
            <a:r>
              <a:rPr lang="en-PH" sz="2500" dirty="0"/>
              <a:t>.</a:t>
            </a:r>
          </a:p>
        </p:txBody>
      </p:sp>
      <p:pic>
        <p:nvPicPr>
          <p:cNvPr id="4" name="Picture 3" descr="A group of colorful dots and crosses&#10;&#10;AI-generated content may be incorrect.">
            <a:extLst>
              <a:ext uri="{FF2B5EF4-FFF2-40B4-BE49-F238E27FC236}">
                <a16:creationId xmlns:a16="http://schemas.microsoft.com/office/drawing/2014/main" id="{5E0AB653-81A6-2CF3-DB32-AE73DC398499}"/>
              </a:ext>
            </a:extLst>
          </p:cNvPr>
          <p:cNvPicPr>
            <a:picLocks noChangeAspect="1"/>
          </p:cNvPicPr>
          <p:nvPr/>
        </p:nvPicPr>
        <p:blipFill>
          <a:blip r:embed="rId2"/>
          <a:stretch>
            <a:fillRect/>
          </a:stretch>
        </p:blipFill>
        <p:spPr>
          <a:xfrm>
            <a:off x="322707" y="1554950"/>
            <a:ext cx="3389760" cy="2880000"/>
          </a:xfrm>
          <a:prstGeom prst="rect">
            <a:avLst/>
          </a:prstGeom>
        </p:spPr>
      </p:pic>
      <p:sp>
        <p:nvSpPr>
          <p:cNvPr id="5" name="TextBox 4">
            <a:extLst>
              <a:ext uri="{FF2B5EF4-FFF2-40B4-BE49-F238E27FC236}">
                <a16:creationId xmlns:a16="http://schemas.microsoft.com/office/drawing/2014/main" id="{F0B31635-5CD6-FF5E-1E6C-0F6E258111B6}"/>
              </a:ext>
            </a:extLst>
          </p:cNvPr>
          <p:cNvSpPr txBox="1"/>
          <p:nvPr/>
        </p:nvSpPr>
        <p:spPr>
          <a:xfrm>
            <a:off x="1379367" y="4628016"/>
            <a:ext cx="1276440" cy="369332"/>
          </a:xfrm>
          <a:prstGeom prst="rect">
            <a:avLst/>
          </a:prstGeom>
          <a:noFill/>
        </p:spPr>
        <p:txBody>
          <a:bodyPr wrap="none" rtlCol="0">
            <a:spAutoFit/>
          </a:bodyPr>
          <a:lstStyle/>
          <a:p>
            <a:r>
              <a:rPr lang="en-US" b="1" dirty="0"/>
              <a:t>Clustering</a:t>
            </a:r>
          </a:p>
        </p:txBody>
      </p:sp>
      <p:pic>
        <p:nvPicPr>
          <p:cNvPr id="6" name="Picture 5" descr="A screen shot of a graph&#10;&#10;AI-generated content may be incorrect.">
            <a:extLst>
              <a:ext uri="{FF2B5EF4-FFF2-40B4-BE49-F238E27FC236}">
                <a16:creationId xmlns:a16="http://schemas.microsoft.com/office/drawing/2014/main" id="{C57BE8B5-6858-501E-AAB9-6763A6D7FECA}"/>
              </a:ext>
            </a:extLst>
          </p:cNvPr>
          <p:cNvPicPr>
            <a:picLocks noChangeAspect="1"/>
          </p:cNvPicPr>
          <p:nvPr/>
        </p:nvPicPr>
        <p:blipFill>
          <a:blip r:embed="rId3">
            <a:extLst>
              <a:ext uri="{28A0092B-C50C-407E-A947-70E740481C1C}">
                <a14:useLocalDpi xmlns:a14="http://schemas.microsoft.com/office/drawing/2010/main" val="0"/>
              </a:ext>
            </a:extLst>
          </a:blip>
          <a:srcRect t="12136"/>
          <a:stretch>
            <a:fillRect/>
          </a:stretch>
        </p:blipFill>
        <p:spPr>
          <a:xfrm>
            <a:off x="5295900" y="1012070"/>
            <a:ext cx="5590532" cy="1800000"/>
          </a:xfrm>
          <a:prstGeom prst="rect">
            <a:avLst/>
          </a:prstGeom>
        </p:spPr>
      </p:pic>
      <p:sp>
        <p:nvSpPr>
          <p:cNvPr id="7" name="TextBox 6">
            <a:extLst>
              <a:ext uri="{FF2B5EF4-FFF2-40B4-BE49-F238E27FC236}">
                <a16:creationId xmlns:a16="http://schemas.microsoft.com/office/drawing/2014/main" id="{C5A5E20A-C7C1-1567-E526-49F83D6E74C2}"/>
              </a:ext>
            </a:extLst>
          </p:cNvPr>
          <p:cNvSpPr txBox="1"/>
          <p:nvPr/>
        </p:nvSpPr>
        <p:spPr>
          <a:xfrm>
            <a:off x="7582047" y="3059668"/>
            <a:ext cx="2904962" cy="369332"/>
          </a:xfrm>
          <a:prstGeom prst="rect">
            <a:avLst/>
          </a:prstGeom>
          <a:noFill/>
        </p:spPr>
        <p:txBody>
          <a:bodyPr wrap="none" rtlCol="0">
            <a:spAutoFit/>
          </a:bodyPr>
          <a:lstStyle/>
          <a:p>
            <a:r>
              <a:rPr lang="en-US" b="1" dirty="0"/>
              <a:t>Dimensionality Reduction</a:t>
            </a:r>
          </a:p>
        </p:txBody>
      </p:sp>
    </p:spTree>
    <p:extLst>
      <p:ext uri="{BB962C8B-B14F-4D97-AF65-F5344CB8AC3E}">
        <p14:creationId xmlns:p14="http://schemas.microsoft.com/office/powerpoint/2010/main" val="297969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32EE-8F44-14DD-94C7-32AB5E29A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A51C6-A643-6FF6-B000-FED051097B43}"/>
              </a:ext>
            </a:extLst>
          </p:cNvPr>
          <p:cNvSpPr txBox="1">
            <a:spLocks/>
          </p:cNvSpPr>
          <p:nvPr/>
        </p:nvSpPr>
        <p:spPr>
          <a:xfrm>
            <a:off x="1058646" y="4762500"/>
            <a:ext cx="1007470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endParaRPr lang="en-PH" sz="2500" dirty="0"/>
          </a:p>
        </p:txBody>
      </p:sp>
      <p:pic>
        <p:nvPicPr>
          <p:cNvPr id="6" name="Picture 5" descr="A screen shot of a graph&#10;&#10;AI-generated content may be incorrect.">
            <a:extLst>
              <a:ext uri="{FF2B5EF4-FFF2-40B4-BE49-F238E27FC236}">
                <a16:creationId xmlns:a16="http://schemas.microsoft.com/office/drawing/2014/main" id="{5BC55217-E6D4-2570-C844-0FE0BDABD153}"/>
              </a:ext>
            </a:extLst>
          </p:cNvPr>
          <p:cNvPicPr>
            <a:picLocks noChangeAspect="1"/>
          </p:cNvPicPr>
          <p:nvPr/>
        </p:nvPicPr>
        <p:blipFill>
          <a:blip r:embed="rId2">
            <a:extLst>
              <a:ext uri="{28A0092B-C50C-407E-A947-70E740481C1C}">
                <a14:useLocalDpi xmlns:a14="http://schemas.microsoft.com/office/drawing/2010/main" val="0"/>
              </a:ext>
            </a:extLst>
          </a:blip>
          <a:srcRect t="12136"/>
          <a:stretch>
            <a:fillRect/>
          </a:stretch>
        </p:blipFill>
        <p:spPr>
          <a:xfrm>
            <a:off x="1623573" y="1211469"/>
            <a:ext cx="8944851" cy="2880000"/>
          </a:xfrm>
          <a:prstGeom prst="rect">
            <a:avLst/>
          </a:prstGeom>
        </p:spPr>
      </p:pic>
    </p:spTree>
    <p:extLst>
      <p:ext uri="{BB962C8B-B14F-4D97-AF65-F5344CB8AC3E}">
        <p14:creationId xmlns:p14="http://schemas.microsoft.com/office/powerpoint/2010/main" val="44393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EFD1-9076-BEE7-BAF9-05004F6CD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8290A-597D-8075-237C-8BD0CF9CCEFA}"/>
              </a:ext>
            </a:extLst>
          </p:cNvPr>
          <p:cNvSpPr txBox="1">
            <a:spLocks/>
          </p:cNvSpPr>
          <p:nvPr/>
        </p:nvSpPr>
        <p:spPr>
          <a:xfrm>
            <a:off x="4072357" y="4762500"/>
            <a:ext cx="414962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a:t>
            </a:r>
            <a:r>
              <a:rPr lang="en-PH" sz="2500" b="1" dirty="0"/>
              <a:t>association rule learning</a:t>
            </a:r>
            <a:r>
              <a:rPr lang="en-PH" sz="2500" dirty="0"/>
              <a:t>.</a:t>
            </a:r>
          </a:p>
        </p:txBody>
      </p:sp>
      <p:grpSp>
        <p:nvGrpSpPr>
          <p:cNvPr id="9" name="Group 8">
            <a:extLst>
              <a:ext uri="{FF2B5EF4-FFF2-40B4-BE49-F238E27FC236}">
                <a16:creationId xmlns:a16="http://schemas.microsoft.com/office/drawing/2014/main" id="{BA5E1D3E-6698-5894-8062-EA22FB1C7276}"/>
              </a:ext>
            </a:extLst>
          </p:cNvPr>
          <p:cNvGrpSpPr/>
          <p:nvPr/>
        </p:nvGrpSpPr>
        <p:grpSpPr>
          <a:xfrm>
            <a:off x="2893611" y="928250"/>
            <a:ext cx="6404776" cy="3600000"/>
            <a:chOff x="2893611" y="1294010"/>
            <a:chExt cx="6404776" cy="3600000"/>
          </a:xfrm>
        </p:grpSpPr>
        <p:pic>
          <p:nvPicPr>
            <p:cNvPr id="7" name="Picture 6" descr="A diagram of a food delivery&#10;&#10;AI-generated content may be incorrect.">
              <a:extLst>
                <a:ext uri="{FF2B5EF4-FFF2-40B4-BE49-F238E27FC236}">
                  <a16:creationId xmlns:a16="http://schemas.microsoft.com/office/drawing/2014/main" id="{FC233501-D12D-5348-28FB-72CACFE8AE51}"/>
                </a:ext>
              </a:extLst>
            </p:cNvPr>
            <p:cNvPicPr>
              <a:picLocks noChangeAspect="1"/>
            </p:cNvPicPr>
            <p:nvPr/>
          </p:nvPicPr>
          <p:blipFill>
            <a:blip r:embed="rId2"/>
            <a:stretch>
              <a:fillRect/>
            </a:stretch>
          </p:blipFill>
          <p:spPr>
            <a:xfrm>
              <a:off x="2893611" y="1294010"/>
              <a:ext cx="6404776" cy="3600000"/>
            </a:xfrm>
            <a:prstGeom prst="rect">
              <a:avLst/>
            </a:prstGeom>
          </p:spPr>
        </p:pic>
        <p:sp>
          <p:nvSpPr>
            <p:cNvPr id="8" name="Rectangle 7">
              <a:extLst>
                <a:ext uri="{FF2B5EF4-FFF2-40B4-BE49-F238E27FC236}">
                  <a16:creationId xmlns:a16="http://schemas.microsoft.com/office/drawing/2014/main" id="{F00A89BC-79F4-B95E-4AFB-C06EB2D998F5}"/>
                </a:ext>
              </a:extLst>
            </p:cNvPr>
            <p:cNvSpPr/>
            <p:nvPr/>
          </p:nvSpPr>
          <p:spPr>
            <a:xfrm>
              <a:off x="3307080" y="1363980"/>
              <a:ext cx="28575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408013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83C4-721E-6231-49D1-EE79D6AD9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6B829-FDE7-C5A0-3CBD-5290A966C7D7}"/>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00DA0AAA-8D58-104C-3A3D-78CEA8950D6E}"/>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a:t>
            </a:r>
            <a:r>
              <a:rPr lang="en-US" sz="3500" b="1" dirty="0"/>
              <a:t>Supervised vs Unsupervised Learning</a:t>
            </a:r>
          </a:p>
          <a:p>
            <a:pPr algn="l">
              <a:buFont typeface="Wingdings" pitchFamily="2" charset="2"/>
              <a:buChar char="Ø"/>
            </a:pPr>
            <a:r>
              <a:rPr lang="en-US" sz="3500" b="1" dirty="0">
                <a:solidFill>
                  <a:schemeClr val="bg2">
                    <a:lumMod val="90000"/>
                  </a:schemeClr>
                </a:solidFill>
              </a:rPr>
              <a:t> How unsupervised Learning works</a:t>
            </a:r>
          </a:p>
          <a:p>
            <a:pPr algn="l">
              <a:buFont typeface="Wingdings" pitchFamily="2" charset="2"/>
              <a:buChar char="Ø"/>
            </a:pPr>
            <a:r>
              <a:rPr lang="en-US" sz="3500" b="1" dirty="0">
                <a:solidFill>
                  <a:schemeClr val="bg2">
                    <a:lumMod val="90000"/>
                  </a:schemeClr>
                </a:solidFill>
              </a:rPr>
              <a:t> Approaches in Unsupervised Learning</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970644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0439-0D2D-C6F7-E678-39D2D0853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A088D-E694-DEC2-F129-DA243C541A94}"/>
              </a:ext>
            </a:extLst>
          </p:cNvPr>
          <p:cNvSpPr>
            <a:spLocks noGrp="1"/>
          </p:cNvSpPr>
          <p:nvPr>
            <p:ph type="title"/>
          </p:nvPr>
        </p:nvSpPr>
        <p:spPr/>
        <p:txBody>
          <a:bodyPr/>
          <a:lstStyle/>
          <a:p>
            <a:r>
              <a:rPr lang="en-PH" dirty="0"/>
              <a:t>Categorizing news articles</a:t>
            </a:r>
          </a:p>
        </p:txBody>
      </p:sp>
      <p:sp>
        <p:nvSpPr>
          <p:cNvPr id="3" name="Content Placeholder 2">
            <a:extLst>
              <a:ext uri="{FF2B5EF4-FFF2-40B4-BE49-F238E27FC236}">
                <a16:creationId xmlns:a16="http://schemas.microsoft.com/office/drawing/2014/main" id="{2E22B8EC-0B3C-8834-1EE3-9A072FF97B45}"/>
              </a:ext>
            </a:extLst>
          </p:cNvPr>
          <p:cNvSpPr>
            <a:spLocks noGrp="1"/>
          </p:cNvSpPr>
          <p:nvPr>
            <p:ph idx="1"/>
          </p:nvPr>
        </p:nvSpPr>
        <p:spPr>
          <a:xfrm>
            <a:off x="790470" y="5321471"/>
            <a:ext cx="10611060" cy="1220006"/>
          </a:xfrm>
        </p:spPr>
        <p:txBody>
          <a:bodyPr>
            <a:noAutofit/>
          </a:bodyPr>
          <a:lstStyle/>
          <a:p>
            <a:pPr marL="0" indent="0" fontAlgn="base">
              <a:buNone/>
            </a:pPr>
            <a:r>
              <a:rPr lang="en-US" sz="2500" dirty="0"/>
              <a:t>Google News uses unsupervised learning to categorize articles on the same story from various online news outlets. For example, the results of a presidential election could be categorized under their label for politics news.</a:t>
            </a:r>
            <a:br>
              <a:rPr lang="en-US" sz="2500" dirty="0"/>
            </a:br>
            <a:br>
              <a:rPr lang="en-US" sz="2500" dirty="0"/>
            </a:br>
            <a:endParaRPr lang="en-US" sz="2500" dirty="0"/>
          </a:p>
        </p:txBody>
      </p:sp>
      <p:pic>
        <p:nvPicPr>
          <p:cNvPr id="5" name="Picture 4" descr="A diagram of a weather report&#10;&#10;AI-generated content may be incorrect.">
            <a:extLst>
              <a:ext uri="{FF2B5EF4-FFF2-40B4-BE49-F238E27FC236}">
                <a16:creationId xmlns:a16="http://schemas.microsoft.com/office/drawing/2014/main" id="{E59F05B5-5DBA-3AF2-7765-5BCE4C53E4AD}"/>
              </a:ext>
            </a:extLst>
          </p:cNvPr>
          <p:cNvPicPr>
            <a:picLocks noChangeAspect="1"/>
          </p:cNvPicPr>
          <p:nvPr/>
        </p:nvPicPr>
        <p:blipFill>
          <a:blip r:embed="rId2"/>
          <a:stretch>
            <a:fillRect/>
          </a:stretch>
        </p:blipFill>
        <p:spPr>
          <a:xfrm>
            <a:off x="2209800" y="1971675"/>
            <a:ext cx="7772400" cy="2914650"/>
          </a:xfrm>
          <a:prstGeom prst="rect">
            <a:avLst/>
          </a:prstGeom>
        </p:spPr>
      </p:pic>
    </p:spTree>
    <p:extLst>
      <p:ext uri="{BB962C8B-B14F-4D97-AF65-F5344CB8AC3E}">
        <p14:creationId xmlns:p14="http://schemas.microsoft.com/office/powerpoint/2010/main" val="1132450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5C4F9-CEC3-B7ED-1A72-6727E66D3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3C234-1F01-BFF3-9E71-BB5A5931BAB2}"/>
              </a:ext>
            </a:extLst>
          </p:cNvPr>
          <p:cNvSpPr>
            <a:spLocks noGrp="1"/>
          </p:cNvSpPr>
          <p:nvPr>
            <p:ph type="title"/>
          </p:nvPr>
        </p:nvSpPr>
        <p:spPr/>
        <p:txBody>
          <a:bodyPr/>
          <a:lstStyle/>
          <a:p>
            <a:r>
              <a:rPr lang="en-PH" dirty="0"/>
              <a:t>Medical Imaging</a:t>
            </a:r>
          </a:p>
        </p:txBody>
      </p:sp>
      <p:sp>
        <p:nvSpPr>
          <p:cNvPr id="3" name="Content Placeholder 2">
            <a:extLst>
              <a:ext uri="{FF2B5EF4-FFF2-40B4-BE49-F238E27FC236}">
                <a16:creationId xmlns:a16="http://schemas.microsoft.com/office/drawing/2014/main" id="{F048547A-1E5C-7666-BBCF-2B2F8853ADE4}"/>
              </a:ext>
            </a:extLst>
          </p:cNvPr>
          <p:cNvSpPr>
            <a:spLocks noGrp="1"/>
          </p:cNvSpPr>
          <p:nvPr>
            <p:ph idx="1"/>
          </p:nvPr>
        </p:nvSpPr>
        <p:spPr>
          <a:xfrm>
            <a:off x="790470" y="5321471"/>
            <a:ext cx="10611060" cy="1220006"/>
          </a:xfrm>
        </p:spPr>
        <p:txBody>
          <a:bodyPr>
            <a:noAutofit/>
          </a:bodyPr>
          <a:lstStyle/>
          <a:p>
            <a:pPr marL="0" indent="0" fontAlgn="base">
              <a:buNone/>
            </a:pPr>
            <a:r>
              <a:rPr lang="en-US" sz="2500" dirty="0"/>
              <a:t>Unsupervised machine learning provides essential features to medical imaging devices, such as image detection, classification and segmentation, used in radiology and pathology to diagnose patients quickly and accurately.</a:t>
            </a:r>
          </a:p>
        </p:txBody>
      </p:sp>
      <p:pic>
        <p:nvPicPr>
          <p:cNvPr id="8" name="Picture 7" descr="A collage of x-ray images of human body&#10;&#10;AI-generated content may be incorrect.">
            <a:extLst>
              <a:ext uri="{FF2B5EF4-FFF2-40B4-BE49-F238E27FC236}">
                <a16:creationId xmlns:a16="http://schemas.microsoft.com/office/drawing/2014/main" id="{E2348C8D-652E-3610-CD67-C90AA98B37F3}"/>
              </a:ext>
            </a:extLst>
          </p:cNvPr>
          <p:cNvPicPr>
            <a:picLocks noChangeAspect="1"/>
          </p:cNvPicPr>
          <p:nvPr/>
        </p:nvPicPr>
        <p:blipFill>
          <a:blip r:embed="rId2"/>
          <a:stretch>
            <a:fillRect/>
          </a:stretch>
        </p:blipFill>
        <p:spPr>
          <a:xfrm>
            <a:off x="3396000" y="1809000"/>
            <a:ext cx="5400000" cy="3240000"/>
          </a:xfrm>
          <a:prstGeom prst="rect">
            <a:avLst/>
          </a:prstGeom>
        </p:spPr>
      </p:pic>
    </p:spTree>
    <p:extLst>
      <p:ext uri="{BB962C8B-B14F-4D97-AF65-F5344CB8AC3E}">
        <p14:creationId xmlns:p14="http://schemas.microsoft.com/office/powerpoint/2010/main" val="296984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64A5B-312F-4B90-0E69-D7E3C9C21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FDF60-8EBE-8464-0CDA-34715D73D558}"/>
              </a:ext>
            </a:extLst>
          </p:cNvPr>
          <p:cNvSpPr>
            <a:spLocks noGrp="1"/>
          </p:cNvSpPr>
          <p:nvPr>
            <p:ph type="title"/>
          </p:nvPr>
        </p:nvSpPr>
        <p:spPr/>
        <p:txBody>
          <a:bodyPr/>
          <a:lstStyle/>
          <a:p>
            <a:r>
              <a:rPr lang="en-PH" dirty="0"/>
              <a:t>Customer Profiling</a:t>
            </a:r>
          </a:p>
        </p:txBody>
      </p:sp>
      <p:sp>
        <p:nvSpPr>
          <p:cNvPr id="3" name="Content Placeholder 2">
            <a:extLst>
              <a:ext uri="{FF2B5EF4-FFF2-40B4-BE49-F238E27FC236}">
                <a16:creationId xmlns:a16="http://schemas.microsoft.com/office/drawing/2014/main" id="{38887E57-BF29-E727-D004-D80789C94EB4}"/>
              </a:ext>
            </a:extLst>
          </p:cNvPr>
          <p:cNvSpPr>
            <a:spLocks noGrp="1"/>
          </p:cNvSpPr>
          <p:nvPr>
            <p:ph idx="1"/>
          </p:nvPr>
        </p:nvSpPr>
        <p:spPr>
          <a:xfrm>
            <a:off x="790470" y="5421628"/>
            <a:ext cx="10611060" cy="1220006"/>
          </a:xfrm>
        </p:spPr>
        <p:txBody>
          <a:bodyPr>
            <a:noAutofit/>
          </a:bodyPr>
          <a:lstStyle/>
          <a:p>
            <a:pPr marL="0" indent="0" fontAlgn="base">
              <a:buNone/>
            </a:pPr>
            <a:r>
              <a:rPr lang="en-US" sz="2200" dirty="0"/>
              <a:t>Defining customer personas makes it easier to understand common traits and business clients' purchasing habits. Unsupervised learning allows businesses to build better buyer persona profiles, enabling organizations to align their product messaging more appropriately.</a:t>
            </a:r>
          </a:p>
        </p:txBody>
      </p:sp>
      <p:pic>
        <p:nvPicPr>
          <p:cNvPr id="7" name="Picture 6" descr="A group of people with text and images&#10;&#10;AI-generated content may be incorrect.">
            <a:extLst>
              <a:ext uri="{FF2B5EF4-FFF2-40B4-BE49-F238E27FC236}">
                <a16:creationId xmlns:a16="http://schemas.microsoft.com/office/drawing/2014/main" id="{4A6B6FDC-41AD-613B-D45F-5758FCCEF2CD}"/>
              </a:ext>
            </a:extLst>
          </p:cNvPr>
          <p:cNvPicPr>
            <a:picLocks noChangeAspect="1"/>
          </p:cNvPicPr>
          <p:nvPr/>
        </p:nvPicPr>
        <p:blipFill>
          <a:blip r:embed="rId2"/>
          <a:stretch>
            <a:fillRect/>
          </a:stretch>
        </p:blipFill>
        <p:spPr>
          <a:xfrm>
            <a:off x="3696000" y="1844710"/>
            <a:ext cx="4800000" cy="3600000"/>
          </a:xfrm>
          <a:prstGeom prst="rect">
            <a:avLst/>
          </a:prstGeom>
        </p:spPr>
      </p:pic>
    </p:spTree>
    <p:extLst>
      <p:ext uri="{BB962C8B-B14F-4D97-AF65-F5344CB8AC3E}">
        <p14:creationId xmlns:p14="http://schemas.microsoft.com/office/powerpoint/2010/main" val="3324046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FFE2D-DE61-96E3-15FC-861B439C0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086AE-AB0F-BC6D-5350-328E3AA76F7C}"/>
              </a:ext>
            </a:extLst>
          </p:cNvPr>
          <p:cNvSpPr>
            <a:spLocks noGrp="1"/>
          </p:cNvSpPr>
          <p:nvPr>
            <p:ph type="title"/>
          </p:nvPr>
        </p:nvSpPr>
        <p:spPr/>
        <p:txBody>
          <a:bodyPr/>
          <a:lstStyle/>
          <a:p>
            <a:r>
              <a:rPr lang="en-PH" dirty="0"/>
              <a:t>Recommendation Systems</a:t>
            </a:r>
          </a:p>
        </p:txBody>
      </p:sp>
      <p:sp>
        <p:nvSpPr>
          <p:cNvPr id="3" name="Content Placeholder 2">
            <a:extLst>
              <a:ext uri="{FF2B5EF4-FFF2-40B4-BE49-F238E27FC236}">
                <a16:creationId xmlns:a16="http://schemas.microsoft.com/office/drawing/2014/main" id="{802CE82D-A150-B9AB-1242-83FD533892F5}"/>
              </a:ext>
            </a:extLst>
          </p:cNvPr>
          <p:cNvSpPr>
            <a:spLocks noGrp="1"/>
          </p:cNvSpPr>
          <p:nvPr>
            <p:ph idx="1"/>
          </p:nvPr>
        </p:nvSpPr>
        <p:spPr>
          <a:xfrm>
            <a:off x="790470" y="5421628"/>
            <a:ext cx="10611060" cy="1220006"/>
          </a:xfrm>
        </p:spPr>
        <p:txBody>
          <a:bodyPr>
            <a:noAutofit/>
          </a:bodyPr>
          <a:lstStyle/>
          <a:p>
            <a:pPr marL="0" indent="0" fontAlgn="base">
              <a:buNone/>
            </a:pPr>
            <a:r>
              <a:rPr lang="en-US" sz="2400" dirty="0"/>
              <a:t>Using past purchase behavior data, unsupervised learning can help to discover data trends that can be used to make relevant add-on recommendations to customers during the checkout process for online retailers.</a:t>
            </a:r>
            <a:endParaRPr lang="en-US" sz="2200" dirty="0"/>
          </a:p>
        </p:txBody>
      </p:sp>
      <p:pic>
        <p:nvPicPr>
          <p:cNvPr id="8" name="Picture 7" descr="A screenshot of a website&#10;&#10;AI-generated content may be incorrect.">
            <a:extLst>
              <a:ext uri="{FF2B5EF4-FFF2-40B4-BE49-F238E27FC236}">
                <a16:creationId xmlns:a16="http://schemas.microsoft.com/office/drawing/2014/main" id="{48B42118-532D-742C-2413-B9ACE9A72765}"/>
              </a:ext>
            </a:extLst>
          </p:cNvPr>
          <p:cNvPicPr>
            <a:picLocks noChangeAspect="1"/>
          </p:cNvPicPr>
          <p:nvPr/>
        </p:nvPicPr>
        <p:blipFill>
          <a:blip r:embed="rId2"/>
          <a:stretch>
            <a:fillRect/>
          </a:stretch>
        </p:blipFill>
        <p:spPr>
          <a:xfrm>
            <a:off x="838200" y="2007594"/>
            <a:ext cx="5142857" cy="3240000"/>
          </a:xfrm>
          <a:prstGeom prst="rect">
            <a:avLst/>
          </a:prstGeom>
        </p:spPr>
      </p:pic>
      <p:pic>
        <p:nvPicPr>
          <p:cNvPr id="10" name="Picture 9" descr="A close-up of a website&#10;&#10;AI-generated content may be incorrect.">
            <a:extLst>
              <a:ext uri="{FF2B5EF4-FFF2-40B4-BE49-F238E27FC236}">
                <a16:creationId xmlns:a16="http://schemas.microsoft.com/office/drawing/2014/main" id="{29DA8B66-194E-1F2E-893D-B4BE6556CAA1}"/>
              </a:ext>
            </a:extLst>
          </p:cNvPr>
          <p:cNvPicPr>
            <a:picLocks noChangeAspect="1"/>
          </p:cNvPicPr>
          <p:nvPr/>
        </p:nvPicPr>
        <p:blipFill>
          <a:blip r:embed="rId3"/>
          <a:stretch>
            <a:fillRect/>
          </a:stretch>
        </p:blipFill>
        <p:spPr>
          <a:xfrm>
            <a:off x="6337299" y="2151932"/>
            <a:ext cx="5255474" cy="2880000"/>
          </a:xfrm>
          <a:prstGeom prst="rect">
            <a:avLst/>
          </a:prstGeom>
        </p:spPr>
      </p:pic>
    </p:spTree>
    <p:extLst>
      <p:ext uri="{BB962C8B-B14F-4D97-AF65-F5344CB8AC3E}">
        <p14:creationId xmlns:p14="http://schemas.microsoft.com/office/powerpoint/2010/main" val="1666951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clustering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A1BEA46F-0431-4C8D-9CA0-3BA8BAB7EDC0}"/>
              </a:ext>
            </a:extLst>
          </p:cNvPr>
          <p:cNvGraphicFramePr>
            <a:graphicFrameLocks noGrp="1"/>
          </p:cNvGraphicFramePr>
          <p:nvPr>
            <p:extLst>
              <p:ext uri="{D42A27DB-BD31-4B8C-83A1-F6EECF244321}">
                <p14:modId xmlns:p14="http://schemas.microsoft.com/office/powerpoint/2010/main" val="2559889562"/>
              </p:ext>
            </p:extLst>
          </p:nvPr>
        </p:nvGraphicFramePr>
        <p:xfrm>
          <a:off x="1906109" y="1360629"/>
          <a:ext cx="8379782" cy="2386111"/>
        </p:xfrm>
        <a:graphic>
          <a:graphicData uri="http://schemas.openxmlformats.org/drawingml/2006/table">
            <a:tbl>
              <a:tblPr firstRow="1" bandRow="1">
                <a:tableStyleId>{2D5ABB26-0587-4C30-8999-92F81FD0307C}</a:tableStyleId>
              </a:tblPr>
              <a:tblGrid>
                <a:gridCol w="4189891">
                  <a:extLst>
                    <a:ext uri="{9D8B030D-6E8A-4147-A177-3AD203B41FA5}">
                      <a16:colId xmlns:a16="http://schemas.microsoft.com/office/drawing/2014/main" val="2913056237"/>
                    </a:ext>
                  </a:extLst>
                </a:gridCol>
                <a:gridCol w="4189891">
                  <a:extLst>
                    <a:ext uri="{9D8B030D-6E8A-4147-A177-3AD203B41FA5}">
                      <a16:colId xmlns:a16="http://schemas.microsoft.com/office/drawing/2014/main" val="3863049235"/>
                    </a:ext>
                  </a:extLst>
                </a:gridCol>
              </a:tblGrid>
              <a:tr h="527625">
                <a:tc>
                  <a:txBody>
                    <a:bodyPr/>
                    <a:lstStyle/>
                    <a:p>
                      <a:pPr algn="ctr"/>
                      <a:r>
                        <a:rPr lang="en-US" sz="3000" b="1" dirty="0">
                          <a:solidFill>
                            <a:srgbClr val="002060"/>
                          </a:solidFill>
                        </a:rPr>
                        <a:t>Supervised Learning</a:t>
                      </a:r>
                    </a:p>
                  </a:txBody>
                  <a:tcPr/>
                </a:tc>
                <a:tc>
                  <a:txBody>
                    <a:bodyPr/>
                    <a:lstStyle/>
                    <a:p>
                      <a:pPr algn="ctr"/>
                      <a:r>
                        <a:rPr lang="en-US" sz="3000" b="1" dirty="0">
                          <a:solidFill>
                            <a:srgbClr val="002060"/>
                          </a:solidFill>
                        </a:rPr>
                        <a:t>Unsupervised Learning</a:t>
                      </a:r>
                    </a:p>
                  </a:txBody>
                  <a:tcPr/>
                </a:tc>
                <a:extLst>
                  <a:ext uri="{0D108BD9-81ED-4DB2-BD59-A6C34878D82A}">
                    <a16:rowId xmlns:a16="http://schemas.microsoft.com/office/drawing/2014/main" val="2543500786"/>
                  </a:ext>
                </a:extLst>
              </a:tr>
              <a:tr h="1014511">
                <a:tc>
                  <a:txBody>
                    <a:bodyPr/>
                    <a:lstStyle/>
                    <a:p>
                      <a:pPr algn="ctr"/>
                      <a:r>
                        <a:rPr lang="en-US" sz="2400" b="0" dirty="0"/>
                        <a:t>Computer learns by making use of </a:t>
                      </a:r>
                      <a:r>
                        <a:rPr lang="en-US" sz="2400" b="1" dirty="0">
                          <a:solidFill>
                            <a:srgbClr val="00B050"/>
                          </a:solidFill>
                        </a:rPr>
                        <a:t>labeled data</a:t>
                      </a:r>
                    </a:p>
                  </a:txBody>
                  <a:tcPr/>
                </a:tc>
                <a:tc>
                  <a:txBody>
                    <a:bodyPr/>
                    <a:lstStyle/>
                    <a:p>
                      <a:pPr algn="ctr"/>
                      <a:r>
                        <a:rPr lang="en-US" sz="2400" b="0" dirty="0"/>
                        <a:t>Computer learns by making use of </a:t>
                      </a:r>
                      <a:r>
                        <a:rPr lang="en-US" sz="2400" b="1" dirty="0">
                          <a:solidFill>
                            <a:srgbClr val="FF0000"/>
                          </a:solidFill>
                        </a:rPr>
                        <a:t>unlabeled data</a:t>
                      </a:r>
                      <a:endParaRPr lang="en-US" sz="2400" b="0" dirty="0"/>
                    </a:p>
                  </a:txBody>
                  <a:tcPr/>
                </a:tc>
                <a:extLst>
                  <a:ext uri="{0D108BD9-81ED-4DB2-BD59-A6C34878D82A}">
                    <a16:rowId xmlns:a16="http://schemas.microsoft.com/office/drawing/2014/main" val="808188694"/>
                  </a:ext>
                </a:extLst>
              </a:tr>
              <a:tr h="741110">
                <a:tc>
                  <a:txBody>
                    <a:bodyPr/>
                    <a:lstStyle/>
                    <a:p>
                      <a:pPr algn="ctr"/>
                      <a:r>
                        <a:rPr lang="en-US" sz="2400" b="0" dirty="0">
                          <a:solidFill>
                            <a:schemeClr val="tx1"/>
                          </a:solidFill>
                        </a:rPr>
                        <a:t>Requires manual annotation of data</a:t>
                      </a:r>
                    </a:p>
                  </a:txBody>
                  <a:tcPr/>
                </a:tc>
                <a:tc>
                  <a:txBody>
                    <a:bodyPr/>
                    <a:lstStyle/>
                    <a:p>
                      <a:pPr algn="ctr"/>
                      <a:r>
                        <a:rPr lang="en-US" sz="2400" b="0" dirty="0"/>
                        <a:t>Does not require annotation of data</a:t>
                      </a:r>
                    </a:p>
                  </a:txBody>
                  <a:tcPr/>
                </a:tc>
                <a:extLst>
                  <a:ext uri="{0D108BD9-81ED-4DB2-BD59-A6C34878D82A}">
                    <a16:rowId xmlns:a16="http://schemas.microsoft.com/office/drawing/2014/main" val="1448764372"/>
                  </a:ext>
                </a:extLst>
              </a:tr>
            </a:tbl>
          </a:graphicData>
        </a:graphic>
      </p:graphicFrame>
      <p:grpSp>
        <p:nvGrpSpPr>
          <p:cNvPr id="3" name="Group 2">
            <a:extLst>
              <a:ext uri="{FF2B5EF4-FFF2-40B4-BE49-F238E27FC236}">
                <a16:creationId xmlns:a16="http://schemas.microsoft.com/office/drawing/2014/main" id="{B751DE59-6FFA-265F-29A3-0485B69DBC7E}"/>
              </a:ext>
            </a:extLst>
          </p:cNvPr>
          <p:cNvGrpSpPr/>
          <p:nvPr/>
        </p:nvGrpSpPr>
        <p:grpSpPr>
          <a:xfrm>
            <a:off x="2405747" y="4172483"/>
            <a:ext cx="3719463" cy="2033823"/>
            <a:chOff x="597244" y="3966565"/>
            <a:chExt cx="3719463" cy="2033823"/>
          </a:xfrm>
        </p:grpSpPr>
        <p:pic>
          <p:nvPicPr>
            <p:cNvPr id="4" name="Picture 3">
              <a:extLst>
                <a:ext uri="{FF2B5EF4-FFF2-40B4-BE49-F238E27FC236}">
                  <a16:creationId xmlns:a16="http://schemas.microsoft.com/office/drawing/2014/main" id="{005C7A7D-A5E2-8866-BD04-25A970D23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5" name="Picture 4">
              <a:extLst>
                <a:ext uri="{FF2B5EF4-FFF2-40B4-BE49-F238E27FC236}">
                  <a16:creationId xmlns:a16="http://schemas.microsoft.com/office/drawing/2014/main" id="{3643F9B1-0E80-A674-2724-227364C6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6" name="Picture 5">
              <a:extLst>
                <a:ext uri="{FF2B5EF4-FFF2-40B4-BE49-F238E27FC236}">
                  <a16:creationId xmlns:a16="http://schemas.microsoft.com/office/drawing/2014/main" id="{991800C2-27E9-58D3-A654-1A6F78189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7" name="TextBox 6">
              <a:extLst>
                <a:ext uri="{FF2B5EF4-FFF2-40B4-BE49-F238E27FC236}">
                  <a16:creationId xmlns:a16="http://schemas.microsoft.com/office/drawing/2014/main" id="{EE7DE7D6-C550-40C6-749E-3AD1CABDAD1A}"/>
                </a:ext>
              </a:extLst>
            </p:cNvPr>
            <p:cNvSpPr txBox="1"/>
            <p:nvPr/>
          </p:nvSpPr>
          <p:spPr>
            <a:xfrm>
              <a:off x="867213" y="5631056"/>
              <a:ext cx="854080" cy="369332"/>
            </a:xfrm>
            <a:prstGeom prst="rect">
              <a:avLst/>
            </a:prstGeom>
            <a:noFill/>
          </p:spPr>
          <p:txBody>
            <a:bodyPr wrap="none" rtlCol="0">
              <a:spAutoFit/>
            </a:bodyPr>
            <a:lstStyle/>
            <a:p>
              <a:r>
                <a:rPr lang="en-US" b="1" dirty="0"/>
                <a:t>Mango</a:t>
              </a:r>
            </a:p>
          </p:txBody>
        </p:sp>
        <p:sp>
          <p:nvSpPr>
            <p:cNvPr id="8" name="TextBox 7">
              <a:extLst>
                <a:ext uri="{FF2B5EF4-FFF2-40B4-BE49-F238E27FC236}">
                  <a16:creationId xmlns:a16="http://schemas.microsoft.com/office/drawing/2014/main" id="{1679D515-B9FC-3D2F-150B-4FA1C23A9DCB}"/>
                </a:ext>
              </a:extLst>
            </p:cNvPr>
            <p:cNvSpPr txBox="1"/>
            <p:nvPr/>
          </p:nvSpPr>
          <p:spPr>
            <a:xfrm>
              <a:off x="2078753" y="5038789"/>
              <a:ext cx="742511" cy="369332"/>
            </a:xfrm>
            <a:prstGeom prst="rect">
              <a:avLst/>
            </a:prstGeom>
            <a:noFill/>
          </p:spPr>
          <p:txBody>
            <a:bodyPr wrap="none" rtlCol="0">
              <a:spAutoFit/>
            </a:bodyPr>
            <a:lstStyle/>
            <a:p>
              <a:r>
                <a:rPr lang="en-US" b="1" dirty="0"/>
                <a:t>Apple</a:t>
              </a:r>
            </a:p>
          </p:txBody>
        </p:sp>
        <p:sp>
          <p:nvSpPr>
            <p:cNvPr id="9" name="TextBox 8">
              <a:extLst>
                <a:ext uri="{FF2B5EF4-FFF2-40B4-BE49-F238E27FC236}">
                  <a16:creationId xmlns:a16="http://schemas.microsoft.com/office/drawing/2014/main" id="{FC1E5E89-547D-9D43-5159-00C148EB6CA8}"/>
                </a:ext>
              </a:extLst>
            </p:cNvPr>
            <p:cNvSpPr txBox="1"/>
            <p:nvPr/>
          </p:nvSpPr>
          <p:spPr>
            <a:xfrm>
              <a:off x="3212018" y="5567449"/>
              <a:ext cx="852862" cy="369332"/>
            </a:xfrm>
            <a:prstGeom prst="rect">
              <a:avLst/>
            </a:prstGeom>
            <a:noFill/>
          </p:spPr>
          <p:txBody>
            <a:bodyPr wrap="none" rtlCol="0">
              <a:spAutoFit/>
            </a:bodyPr>
            <a:lstStyle/>
            <a:p>
              <a:r>
                <a:rPr lang="en-US" b="1" dirty="0"/>
                <a:t>Grapes</a:t>
              </a:r>
            </a:p>
          </p:txBody>
        </p:sp>
      </p:grpSp>
      <p:grpSp>
        <p:nvGrpSpPr>
          <p:cNvPr id="10" name="Group 9">
            <a:extLst>
              <a:ext uri="{FF2B5EF4-FFF2-40B4-BE49-F238E27FC236}">
                <a16:creationId xmlns:a16="http://schemas.microsoft.com/office/drawing/2014/main" id="{1BA2D6A7-1E06-4028-2611-9F89504702CE}"/>
              </a:ext>
            </a:extLst>
          </p:cNvPr>
          <p:cNvGrpSpPr/>
          <p:nvPr/>
        </p:nvGrpSpPr>
        <p:grpSpPr>
          <a:xfrm>
            <a:off x="6096000" y="4176217"/>
            <a:ext cx="3719463" cy="2034498"/>
            <a:chOff x="597244" y="3966565"/>
            <a:chExt cx="3719463" cy="2034498"/>
          </a:xfrm>
        </p:grpSpPr>
        <p:pic>
          <p:nvPicPr>
            <p:cNvPr id="11" name="Picture 10">
              <a:extLst>
                <a:ext uri="{FF2B5EF4-FFF2-40B4-BE49-F238E27FC236}">
                  <a16:creationId xmlns:a16="http://schemas.microsoft.com/office/drawing/2014/main" id="{FFA84093-7C6E-5233-42E9-293A5118D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12" name="Picture 11">
              <a:extLst>
                <a:ext uri="{FF2B5EF4-FFF2-40B4-BE49-F238E27FC236}">
                  <a16:creationId xmlns:a16="http://schemas.microsoft.com/office/drawing/2014/main" id="{3F1FB923-472C-C6D6-03F9-99142685A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13" name="Picture 12">
              <a:extLst>
                <a:ext uri="{FF2B5EF4-FFF2-40B4-BE49-F238E27FC236}">
                  <a16:creationId xmlns:a16="http://schemas.microsoft.com/office/drawing/2014/main" id="{9BEA7FF7-02AD-E807-0C38-ACBA8B31B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14" name="TextBox 13">
              <a:extLst>
                <a:ext uri="{FF2B5EF4-FFF2-40B4-BE49-F238E27FC236}">
                  <a16:creationId xmlns:a16="http://schemas.microsoft.com/office/drawing/2014/main" id="{2239036B-B65D-55B1-EFC6-45A307FAA393}"/>
                </a:ext>
              </a:extLst>
            </p:cNvPr>
            <p:cNvSpPr txBox="1"/>
            <p:nvPr/>
          </p:nvSpPr>
          <p:spPr>
            <a:xfrm>
              <a:off x="1088262" y="5613005"/>
              <a:ext cx="506870" cy="369332"/>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B7296D6C-922E-D065-30C3-D23E4EBD9CA9}"/>
                </a:ext>
              </a:extLst>
            </p:cNvPr>
            <p:cNvSpPr txBox="1"/>
            <p:nvPr/>
          </p:nvSpPr>
          <p:spPr>
            <a:xfrm>
              <a:off x="2242037" y="5114089"/>
              <a:ext cx="506870" cy="369332"/>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303BF256-4BB0-79F3-18DF-B800520D320F}"/>
                </a:ext>
              </a:extLst>
            </p:cNvPr>
            <p:cNvSpPr txBox="1"/>
            <p:nvPr/>
          </p:nvSpPr>
          <p:spPr>
            <a:xfrm>
              <a:off x="3447541" y="5631731"/>
              <a:ext cx="506870"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2631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https://www.ibm.com/think/topics/unsupervised-learning</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D2DB8-F7CF-16A3-F2A7-60FB8797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4D08C60D-F42F-B290-1B09-52FE0AF97A75}"/>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F24B7F67-C75E-4C83-D8C2-EE7D0A0641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49CC073D-7A30-A540-C3C8-F1758A03DEEB}"/>
                </a:ext>
              </a:extLst>
            </p:cNvPr>
            <p:cNvSpPr txBox="1"/>
            <p:nvPr/>
          </p:nvSpPr>
          <p:spPr>
            <a:xfrm>
              <a:off x="6737394" y="2779097"/>
              <a:ext cx="3708312" cy="1042312"/>
            </a:xfrm>
            <a:prstGeom prst="rect">
              <a:avLst/>
            </a:prstGeom>
            <a:noFill/>
          </p:spPr>
          <p:txBody>
            <a:bodyPr wrap="square" rtlCol="0">
              <a:spAutoFit/>
            </a:bodyPr>
            <a:lstStyle/>
            <a:p>
              <a:r>
                <a:rPr lang="en-PH" sz="3500" dirty="0">
                  <a:solidFill>
                    <a:schemeClr val="bg1"/>
                  </a:solidFill>
                </a:rPr>
                <a:t>Why do we need to use unlabeled data?</a:t>
              </a:r>
            </a:p>
          </p:txBody>
        </p:sp>
      </p:grpSp>
    </p:spTree>
    <p:extLst>
      <p:ext uri="{BB962C8B-B14F-4D97-AF65-F5344CB8AC3E}">
        <p14:creationId xmlns:p14="http://schemas.microsoft.com/office/powerpoint/2010/main" val="361566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F16E5-3B0B-3833-DF04-23161D3E4F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BC485B-0F92-54FD-40A9-04324FB0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CC62B22F-04E9-A03E-B120-5E98736DFF88}"/>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FAF36222-A55E-7EFE-8E31-9484C9273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6CCAC04F-1BD3-CFE0-22F7-F70C43D64F8E}"/>
                </a:ext>
              </a:extLst>
            </p:cNvPr>
            <p:cNvSpPr txBox="1"/>
            <p:nvPr/>
          </p:nvSpPr>
          <p:spPr>
            <a:xfrm>
              <a:off x="7035199" y="2779097"/>
              <a:ext cx="3112703" cy="1042312"/>
            </a:xfrm>
            <a:prstGeom prst="rect">
              <a:avLst/>
            </a:prstGeom>
            <a:noFill/>
          </p:spPr>
          <p:txBody>
            <a:bodyPr wrap="square" rtlCol="0">
              <a:spAutoFit/>
            </a:bodyPr>
            <a:lstStyle/>
            <a:p>
              <a:r>
                <a:rPr lang="en-PH" sz="3500" dirty="0">
                  <a:solidFill>
                    <a:schemeClr val="bg1"/>
                  </a:solidFill>
                </a:rPr>
                <a:t>Why do we need to annotate data?</a:t>
              </a:r>
            </a:p>
          </p:txBody>
        </p:sp>
      </p:grpSp>
    </p:spTree>
    <p:extLst>
      <p:ext uri="{BB962C8B-B14F-4D97-AF65-F5344CB8AC3E}">
        <p14:creationId xmlns:p14="http://schemas.microsoft.com/office/powerpoint/2010/main" val="257376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0110-F35B-764F-00F3-712613324329}"/>
              </a:ext>
            </a:extLst>
          </p:cNvPr>
          <p:cNvSpPr>
            <a:spLocks noGrp="1"/>
          </p:cNvSpPr>
          <p:nvPr>
            <p:ph type="title"/>
          </p:nvPr>
        </p:nvSpPr>
        <p:spPr/>
        <p:txBody>
          <a:bodyPr/>
          <a:lstStyle/>
          <a:p>
            <a:r>
              <a:rPr lang="en-PH" dirty="0"/>
              <a:t>Data Annotation</a:t>
            </a:r>
          </a:p>
        </p:txBody>
      </p:sp>
      <p:sp>
        <p:nvSpPr>
          <p:cNvPr id="3" name="Content Placeholder 2">
            <a:extLst>
              <a:ext uri="{FF2B5EF4-FFF2-40B4-BE49-F238E27FC236}">
                <a16:creationId xmlns:a16="http://schemas.microsoft.com/office/drawing/2014/main" id="{48F3E378-46CE-B643-EB6B-54A8998D6174}"/>
              </a:ext>
            </a:extLst>
          </p:cNvPr>
          <p:cNvSpPr>
            <a:spLocks noGrp="1"/>
          </p:cNvSpPr>
          <p:nvPr>
            <p:ph idx="1"/>
          </p:nvPr>
        </p:nvSpPr>
        <p:spPr>
          <a:xfrm>
            <a:off x="838200" y="2286869"/>
            <a:ext cx="3169920" cy="4351338"/>
          </a:xfrm>
        </p:spPr>
        <p:txBody>
          <a:bodyPr/>
          <a:lstStyle/>
          <a:p>
            <a:pPr marL="0" indent="0">
              <a:buNone/>
            </a:pPr>
            <a:r>
              <a:rPr lang="en-PH" dirty="0"/>
              <a:t>The process of </a:t>
            </a:r>
            <a:r>
              <a:rPr lang="en-PH" b="1" dirty="0"/>
              <a:t>labeling data </a:t>
            </a:r>
            <a:r>
              <a:rPr lang="en-PH" dirty="0"/>
              <a:t>such as text, images, audio or video so that it can be used to train machine learning models. </a:t>
            </a:r>
          </a:p>
          <a:p>
            <a:pPr marL="0" indent="0">
              <a:buNone/>
            </a:pPr>
            <a:endParaRPr lang="en-PH" dirty="0"/>
          </a:p>
        </p:txBody>
      </p:sp>
      <p:grpSp>
        <p:nvGrpSpPr>
          <p:cNvPr id="10" name="Group 9">
            <a:extLst>
              <a:ext uri="{FF2B5EF4-FFF2-40B4-BE49-F238E27FC236}">
                <a16:creationId xmlns:a16="http://schemas.microsoft.com/office/drawing/2014/main" id="{0D4792FD-5668-C87E-8C94-2D57A2FAFBB0}"/>
              </a:ext>
            </a:extLst>
          </p:cNvPr>
          <p:cNvGrpSpPr/>
          <p:nvPr/>
        </p:nvGrpSpPr>
        <p:grpSpPr>
          <a:xfrm>
            <a:off x="4282237" y="2286869"/>
            <a:ext cx="7772400" cy="4154907"/>
            <a:chOff x="3270183" y="2011661"/>
            <a:chExt cx="7772400" cy="4154907"/>
          </a:xfrm>
        </p:grpSpPr>
        <p:pic>
          <p:nvPicPr>
            <p:cNvPr id="8" name="Picture 7" descr="A blue car with a dog and a dog on the street&#10;&#10;AI-generated content may be incorrect.">
              <a:extLst>
                <a:ext uri="{FF2B5EF4-FFF2-40B4-BE49-F238E27FC236}">
                  <a16:creationId xmlns:a16="http://schemas.microsoft.com/office/drawing/2014/main" id="{3AF1083E-B40A-8859-792D-CF86A62DE18E}"/>
                </a:ext>
              </a:extLst>
            </p:cNvPr>
            <p:cNvPicPr>
              <a:picLocks noChangeAspect="1"/>
            </p:cNvPicPr>
            <p:nvPr/>
          </p:nvPicPr>
          <p:blipFill>
            <a:blip r:embed="rId2"/>
            <a:srcRect t="19814"/>
            <a:stretch>
              <a:fillRect/>
            </a:stretch>
          </p:blipFill>
          <p:spPr>
            <a:xfrm>
              <a:off x="3270183" y="2011661"/>
              <a:ext cx="7772400" cy="4154907"/>
            </a:xfrm>
            <a:prstGeom prst="rect">
              <a:avLst/>
            </a:prstGeom>
          </p:spPr>
        </p:pic>
        <p:sp>
          <p:nvSpPr>
            <p:cNvPr id="9" name="Rectangle 8">
              <a:extLst>
                <a:ext uri="{FF2B5EF4-FFF2-40B4-BE49-F238E27FC236}">
                  <a16:creationId xmlns:a16="http://schemas.microsoft.com/office/drawing/2014/main" id="{EE263177-9898-BC54-DE24-659AF1C80F18}"/>
                </a:ext>
              </a:extLst>
            </p:cNvPr>
            <p:cNvSpPr/>
            <p:nvPr/>
          </p:nvSpPr>
          <p:spPr>
            <a:xfrm>
              <a:off x="9094408" y="5571547"/>
              <a:ext cx="1948175" cy="436422"/>
            </a:xfrm>
            <a:prstGeom prst="rect">
              <a:avLst/>
            </a:prstGeom>
            <a:solidFill>
              <a:srgbClr val="6968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95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1209E-8FD7-83D2-B427-8C6ED3EE0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C4989-DE3F-74EE-6B5C-C781A5CD4714}"/>
              </a:ext>
            </a:extLst>
          </p:cNvPr>
          <p:cNvSpPr>
            <a:spLocks noGrp="1"/>
          </p:cNvSpPr>
          <p:nvPr>
            <p:ph type="title"/>
          </p:nvPr>
        </p:nvSpPr>
        <p:spPr/>
        <p:txBody>
          <a:bodyPr/>
          <a:lstStyle/>
          <a:p>
            <a:r>
              <a:rPr lang="en-PH" dirty="0"/>
              <a:t>Types of Data Annotation</a:t>
            </a:r>
          </a:p>
        </p:txBody>
      </p:sp>
      <p:pic>
        <p:nvPicPr>
          <p:cNvPr id="7" name="Content Placeholder 6" descr="A collage of different types of data annotations&#10;&#10;AI-generated content may be incorrect.">
            <a:extLst>
              <a:ext uri="{FF2B5EF4-FFF2-40B4-BE49-F238E27FC236}">
                <a16:creationId xmlns:a16="http://schemas.microsoft.com/office/drawing/2014/main" id="{0B756A1C-CDC6-FFCC-65C7-0AAD28A58BB6}"/>
              </a:ext>
            </a:extLst>
          </p:cNvPr>
          <p:cNvPicPr>
            <a:picLocks noGrp="1" noChangeAspect="1"/>
          </p:cNvPicPr>
          <p:nvPr>
            <p:ph idx="1"/>
          </p:nvPr>
        </p:nvPicPr>
        <p:blipFill>
          <a:blip r:embed="rId2"/>
          <a:srcRect t="26231" b="7779"/>
          <a:stretch>
            <a:fillRect/>
          </a:stretch>
        </p:blipFill>
        <p:spPr>
          <a:xfrm>
            <a:off x="2296713" y="1927814"/>
            <a:ext cx="7598574" cy="4680000"/>
          </a:xfrm>
        </p:spPr>
      </p:pic>
    </p:spTree>
    <p:extLst>
      <p:ext uri="{BB962C8B-B14F-4D97-AF65-F5344CB8AC3E}">
        <p14:creationId xmlns:p14="http://schemas.microsoft.com/office/powerpoint/2010/main" val="333465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355B0-810C-4350-4079-16C6FA953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B2780-A0BE-8A52-D1CF-98E34B373775}"/>
              </a:ext>
            </a:extLst>
          </p:cNvPr>
          <p:cNvSpPr>
            <a:spLocks noGrp="1"/>
          </p:cNvSpPr>
          <p:nvPr>
            <p:ph type="title"/>
          </p:nvPr>
        </p:nvSpPr>
        <p:spPr/>
        <p:txBody>
          <a:bodyPr/>
          <a:lstStyle/>
          <a:p>
            <a:r>
              <a:rPr lang="en-PH" dirty="0"/>
              <a:t>Why do we need to use unlabeled data?</a:t>
            </a:r>
          </a:p>
        </p:txBody>
      </p:sp>
      <p:sp>
        <p:nvSpPr>
          <p:cNvPr id="3" name="Content Placeholder 2">
            <a:extLst>
              <a:ext uri="{FF2B5EF4-FFF2-40B4-BE49-F238E27FC236}">
                <a16:creationId xmlns:a16="http://schemas.microsoft.com/office/drawing/2014/main" id="{B5CE0E45-CBB4-3F2A-F111-49C4F49FA47D}"/>
              </a:ext>
            </a:extLst>
          </p:cNvPr>
          <p:cNvSpPr>
            <a:spLocks noGrp="1"/>
          </p:cNvSpPr>
          <p:nvPr>
            <p:ph idx="1"/>
          </p:nvPr>
        </p:nvSpPr>
        <p:spPr>
          <a:xfrm>
            <a:off x="838200" y="2286869"/>
            <a:ext cx="6271260" cy="4351338"/>
          </a:xfrm>
        </p:spPr>
        <p:txBody>
          <a:bodyPr/>
          <a:lstStyle/>
          <a:p>
            <a:pPr marL="0" indent="0">
              <a:buNone/>
            </a:pPr>
            <a:r>
              <a:rPr lang="en-PH" dirty="0"/>
              <a:t>The </a:t>
            </a:r>
            <a:r>
              <a:rPr lang="en-PH" b="1" dirty="0"/>
              <a:t>cost of annotating data varies </a:t>
            </a:r>
            <a:r>
              <a:rPr lang="en-PH" dirty="0"/>
              <a:t>and is </a:t>
            </a:r>
            <a:r>
              <a:rPr lang="en-PH" b="1" dirty="0"/>
              <a:t>very labor intensive</a:t>
            </a:r>
            <a:r>
              <a:rPr lang="en-PH" dirty="0"/>
              <a:t>. </a:t>
            </a:r>
          </a:p>
          <a:p>
            <a:pPr marL="0" indent="0">
              <a:buNone/>
            </a:pPr>
            <a:endParaRPr lang="en-PH" dirty="0"/>
          </a:p>
          <a:p>
            <a:pPr marL="0" indent="0">
              <a:buNone/>
            </a:pPr>
            <a:r>
              <a:rPr lang="en-PH" dirty="0"/>
              <a:t>Some annotation tasks such as labeling medical images costs higher because it requires </a:t>
            </a:r>
            <a:r>
              <a:rPr lang="en-PH" b="1" dirty="0"/>
              <a:t>domain expertise</a:t>
            </a:r>
            <a:r>
              <a:rPr lang="en-PH" dirty="0"/>
              <a:t>.</a:t>
            </a:r>
          </a:p>
        </p:txBody>
      </p:sp>
      <p:pic>
        <p:nvPicPr>
          <p:cNvPr id="5" name="Picture 4" descr="A group of people sitting at computers&#10;&#10;AI-generated content may be incorrect.">
            <a:extLst>
              <a:ext uri="{FF2B5EF4-FFF2-40B4-BE49-F238E27FC236}">
                <a16:creationId xmlns:a16="http://schemas.microsoft.com/office/drawing/2014/main" id="{7E960B3A-19A6-8E42-0B37-765AD9BD3558}"/>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965412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4251</TotalTime>
  <Words>734</Words>
  <Application>Microsoft Macintosh PowerPoint</Application>
  <PresentationFormat>Widescreen</PresentationFormat>
  <Paragraphs>88</Paragraphs>
  <Slides>40</Slides>
  <Notes>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Aptos Display</vt:lpstr>
      <vt:lpstr>Arial</vt:lpstr>
      <vt:lpstr>Wingdings</vt:lpstr>
      <vt:lpstr>Office Theme</vt:lpstr>
      <vt:lpstr>Introduction to Unsupervised Learning</vt:lpstr>
      <vt:lpstr>Outline</vt:lpstr>
      <vt:lpstr>PowerPoint Presentation</vt:lpstr>
      <vt:lpstr>PowerPoint Presentation</vt:lpstr>
      <vt:lpstr>PowerPoint Presentation</vt:lpstr>
      <vt:lpstr>PowerPoint Presentation</vt:lpstr>
      <vt:lpstr>Data Annotation</vt:lpstr>
      <vt:lpstr>Types of Data Annotation</vt:lpstr>
      <vt:lpstr>Why do we need to use unlabeled data?</vt:lpstr>
      <vt:lpstr>Why do we need to use unlabeled data?</vt:lpstr>
      <vt:lpstr>PowerPoint Presentation</vt:lpstr>
      <vt:lpstr>The human cost of training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Categorizing news articles</vt:lpstr>
      <vt:lpstr>Medical Imaging</vt:lpstr>
      <vt:lpstr>Customer Profiling</vt:lpstr>
      <vt:lpstr>Recommendation Systems</vt:lpstr>
      <vt:lpstr>How clustering helped tracked a killer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601</cp:revision>
  <dcterms:created xsi:type="dcterms:W3CDTF">2024-08-08T01:29:50Z</dcterms:created>
  <dcterms:modified xsi:type="dcterms:W3CDTF">2025-11-12T05:16:31Z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